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74" r:id="rId4"/>
    <p:sldId id="275" r:id="rId5"/>
    <p:sldId id="279" r:id="rId6"/>
    <p:sldId id="286" r:id="rId7"/>
    <p:sldId id="287" r:id="rId8"/>
    <p:sldId id="288" r:id="rId9"/>
    <p:sldId id="289" r:id="rId10"/>
    <p:sldId id="290" r:id="rId11"/>
    <p:sldId id="291" r:id="rId12"/>
    <p:sldId id="276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257" r:id="rId21"/>
    <p:sldId id="285" r:id="rId22"/>
    <p:sldId id="258" r:id="rId23"/>
    <p:sldId id="259" r:id="rId24"/>
    <p:sldId id="271" r:id="rId25"/>
    <p:sldId id="260" r:id="rId26"/>
    <p:sldId id="261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DF085-D239-4075-9D11-703E60833C54}" type="datetimeFigureOut">
              <a:rPr lang="fr-CA" smtClean="0"/>
              <a:pPr/>
              <a:t>2018-02-07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64D2-F770-461E-9F91-2E945A5BE7D4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ctionpatrimoine.ca/outils/fiches-techniques/" TargetMode="External"/><Relationship Id="rId2" Type="http://schemas.openxmlformats.org/officeDocument/2006/relationships/hyperlink" Target="https://www.mrcrimouskineigette.qc.ca/culture/patrimoine/fiches-dintervention-patrimoine-bat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isons-anciennes.qc.ca/" TargetMode="External"/><Relationship Id="rId5" Type="http://schemas.openxmlformats.org/officeDocument/2006/relationships/hyperlink" Target="http://www.maisonlamontagne.com/sections/sections.asp?idTheme=TG03&amp;idRamification=R00" TargetMode="External"/><Relationship Id="rId4" Type="http://schemas.openxmlformats.org/officeDocument/2006/relationships/hyperlink" Target="http://www.virtualmuseum.ca/sgc-cms/expositions-exhibitions/toit-roof/fr/lexique/index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ADAUQAR</a:t>
            </a:r>
            <a:endParaRPr lang="fr-CA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Le patrimoine bâti de </a:t>
            </a:r>
            <a:r>
              <a:rPr lang="fr-CA" dirty="0" smtClean="0"/>
              <a:t>Rimouski</a:t>
            </a:r>
          </a:p>
          <a:p>
            <a:r>
              <a:rPr lang="fr-CA" sz="2000" dirty="0" smtClean="0"/>
              <a:t>Animateur : Michel L. Saint-Pierre</a:t>
            </a:r>
          </a:p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Stick</a:t>
            </a:r>
            <a:br>
              <a:rPr lang="fr-CA" sz="2000" dirty="0" smtClean="0"/>
            </a:br>
            <a:r>
              <a:rPr lang="fr-CA" sz="1600" dirty="0" smtClean="0"/>
              <a:t>Source : Virginia and Lee </a:t>
            </a:r>
            <a:r>
              <a:rPr lang="fr-CA" sz="1600" dirty="0" err="1" smtClean="0"/>
              <a:t>McCalester</a:t>
            </a:r>
            <a:r>
              <a:rPr lang="fr-CA" sz="1600" dirty="0" smtClean="0"/>
              <a:t>, A Field Guide to American </a:t>
            </a:r>
            <a:r>
              <a:rPr lang="fr-CA" sz="1600" dirty="0" err="1" smtClean="0"/>
              <a:t>Houses</a:t>
            </a:r>
            <a:endParaRPr lang="fr-CA" sz="1600" dirty="0"/>
          </a:p>
        </p:txBody>
      </p:sp>
      <p:pic>
        <p:nvPicPr>
          <p:cNvPr id="24579" name="Picture 3" descr="C:\Users\Famille\Documents\ADAUQAR\FGTAH\Sti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633" y="1506091"/>
            <a:ext cx="6601743" cy="5019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Tudor</a:t>
            </a:r>
            <a:br>
              <a:rPr lang="fr-CA" sz="2000" dirty="0" smtClean="0"/>
            </a:br>
            <a:r>
              <a:rPr lang="fr-CA" sz="1600" dirty="0" smtClean="0"/>
              <a:t>Source : Virginia and Lee </a:t>
            </a:r>
            <a:r>
              <a:rPr lang="fr-CA" sz="1600" dirty="0" err="1" smtClean="0"/>
              <a:t>McCalester</a:t>
            </a:r>
            <a:r>
              <a:rPr lang="fr-CA" sz="1600" dirty="0" smtClean="0"/>
              <a:t>, A Field Guide to American </a:t>
            </a:r>
            <a:r>
              <a:rPr lang="fr-CA" sz="1600" dirty="0" err="1" smtClean="0"/>
              <a:t>Houses</a:t>
            </a:r>
            <a:endParaRPr lang="fr-CA" sz="1600" dirty="0"/>
          </a:p>
        </p:txBody>
      </p:sp>
      <p:pic>
        <p:nvPicPr>
          <p:cNvPr id="25602" name="Picture 2" descr="C:\Users\Famille\Documents\ADAUQAR\FGTAH\Tud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592" y="1556792"/>
            <a:ext cx="7246816" cy="487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La Maison des Prairies</a:t>
            </a:r>
            <a:r>
              <a:rPr lang="fr-CA" sz="1600" dirty="0" smtClean="0"/>
              <a:t/>
            </a:r>
            <a:br>
              <a:rPr lang="fr-CA" sz="1600" dirty="0" smtClean="0"/>
            </a:br>
            <a:r>
              <a:rPr lang="fr-CA" sz="1600" dirty="0" smtClean="0"/>
              <a:t>Source : Virginia and Lee </a:t>
            </a:r>
            <a:r>
              <a:rPr lang="fr-CA" sz="1600" dirty="0" err="1" smtClean="0"/>
              <a:t>McCalester</a:t>
            </a:r>
            <a:r>
              <a:rPr lang="fr-CA" sz="1600" dirty="0" smtClean="0"/>
              <a:t>, A Field Guide to American </a:t>
            </a:r>
            <a:r>
              <a:rPr lang="fr-CA" sz="1600" dirty="0" err="1" smtClean="0"/>
              <a:t>Houses</a:t>
            </a:r>
            <a:endParaRPr lang="fr-CA" sz="1600" dirty="0"/>
          </a:p>
        </p:txBody>
      </p:sp>
      <p:pic>
        <p:nvPicPr>
          <p:cNvPr id="11266" name="Picture 2" descr="C:\Users\Famille\Documents\ADAUQAR\FGTAH\Prairi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988840"/>
            <a:ext cx="6876698" cy="3942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2000" dirty="0" smtClean="0"/>
              <a:t>La Maison des Prairies</a:t>
            </a:r>
            <a:r>
              <a:rPr lang="fr-CA" sz="1600" dirty="0" smtClean="0"/>
              <a:t/>
            </a:r>
            <a:br>
              <a:rPr lang="fr-CA" sz="1600" dirty="0" smtClean="0"/>
            </a:br>
            <a:r>
              <a:rPr lang="fr-CA" sz="1600" dirty="0" smtClean="0"/>
              <a:t>Source : Virginia and Lee</a:t>
            </a:r>
            <a:br>
              <a:rPr lang="fr-CA" sz="1600" dirty="0" smtClean="0"/>
            </a:br>
            <a:r>
              <a:rPr lang="fr-CA" sz="1600" dirty="0" smtClean="0"/>
              <a:t> </a:t>
            </a:r>
            <a:r>
              <a:rPr lang="fr-CA" sz="1600" dirty="0" err="1" smtClean="0"/>
              <a:t>McCalester</a:t>
            </a:r>
            <a:r>
              <a:rPr lang="fr-CA" sz="1600" dirty="0" smtClean="0"/>
              <a:t>,</a:t>
            </a:r>
            <a:br>
              <a:rPr lang="fr-CA" sz="1600" dirty="0" smtClean="0"/>
            </a:br>
            <a:r>
              <a:rPr lang="fr-CA" sz="1600" dirty="0" smtClean="0"/>
              <a:t>A Field Guide to American </a:t>
            </a:r>
            <a:r>
              <a:rPr lang="fr-CA" sz="1600" dirty="0" err="1" smtClean="0"/>
              <a:t>Houses</a:t>
            </a:r>
            <a:endParaRPr lang="fr-CA" sz="1600" dirty="0"/>
          </a:p>
        </p:txBody>
      </p:sp>
      <p:pic>
        <p:nvPicPr>
          <p:cNvPr id="12290" name="Picture 2" descr="C:\Users\Famille\Documents\ADAUQAR\FGTAH\Prairi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4624"/>
            <a:ext cx="6070504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La Maison des Prairies</a:t>
            </a:r>
            <a:r>
              <a:rPr lang="fr-CA" sz="1600" dirty="0" smtClean="0"/>
              <a:t/>
            </a:r>
            <a:br>
              <a:rPr lang="fr-CA" sz="1600" dirty="0" smtClean="0"/>
            </a:br>
            <a:r>
              <a:rPr lang="fr-CA" sz="1600" dirty="0" smtClean="0"/>
              <a:t>Source : Virginia and Lee </a:t>
            </a:r>
            <a:r>
              <a:rPr lang="fr-CA" sz="1600" dirty="0" err="1" smtClean="0"/>
              <a:t>McCalester</a:t>
            </a:r>
            <a:r>
              <a:rPr lang="fr-CA" sz="1600" dirty="0" smtClean="0"/>
              <a:t>, A Field Guide to American </a:t>
            </a:r>
            <a:r>
              <a:rPr lang="fr-CA" sz="1600" dirty="0" err="1" smtClean="0"/>
              <a:t>Houses</a:t>
            </a:r>
            <a:endParaRPr lang="fr-CA" sz="1600" dirty="0"/>
          </a:p>
        </p:txBody>
      </p:sp>
      <p:pic>
        <p:nvPicPr>
          <p:cNvPr id="13315" name="Picture 3" descr="C:\Users\Famille\Documents\ADAUQAR\FGTAH\Prairi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8751"/>
            <a:ext cx="5480050" cy="5254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err="1" smtClean="0"/>
              <a:t>Craftsman</a:t>
            </a:r>
            <a:r>
              <a:rPr lang="fr-CA" sz="2000" dirty="0" smtClean="0"/>
              <a:t> (Artisan)</a:t>
            </a:r>
            <a:endParaRPr lang="fr-CA" sz="2000" dirty="0"/>
          </a:p>
        </p:txBody>
      </p:sp>
      <p:pic>
        <p:nvPicPr>
          <p:cNvPr id="14338" name="Picture 2" descr="C:\Users\Famille\Documents\ADAUQAR\FGTAH\Crafts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7216898" cy="3746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Art Moderne</a:t>
            </a:r>
            <a:endParaRPr lang="fr-CA" sz="2000" dirty="0"/>
          </a:p>
        </p:txBody>
      </p:sp>
      <p:pic>
        <p:nvPicPr>
          <p:cNvPr id="15362" name="Picture 2" descr="C:\Users\Famille\Documents\ADAUQAR\FGTAH\Moder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440779" cy="4821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Art Déco</a:t>
            </a:r>
            <a:endParaRPr lang="fr-CA" sz="2000" dirty="0"/>
          </a:p>
        </p:txBody>
      </p:sp>
      <p:pic>
        <p:nvPicPr>
          <p:cNvPr id="16386" name="Picture 2" descr="C:\Users\Famille\Documents\ADAUQAR\FGTAH\Art De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63818" cy="4834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Style international</a:t>
            </a:r>
            <a:endParaRPr lang="fr-CA" sz="2000" dirty="0"/>
          </a:p>
        </p:txBody>
      </p:sp>
      <p:pic>
        <p:nvPicPr>
          <p:cNvPr id="17410" name="Picture 2" descr="C:\Users\Famille\Documents\ADAUQAR\FGTAH\Internatio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769884" cy="477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Style international</a:t>
            </a:r>
            <a:endParaRPr lang="fr-CA" sz="2000" dirty="0"/>
          </a:p>
        </p:txBody>
      </p:sp>
      <p:pic>
        <p:nvPicPr>
          <p:cNvPr id="18434" name="Picture 2" descr="C:\Users\Famille\Documents\ADAUQAR\FGTAH\Internationa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6731212" cy="4914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Maisons</a:t>
            </a:r>
            <a:br>
              <a:rPr lang="fr-CA" dirty="0" smtClean="0"/>
            </a:br>
            <a:r>
              <a:rPr lang="fr-CA" dirty="0" smtClean="0"/>
              <a:t>Historique et typologie</a:t>
            </a:r>
            <a:br>
              <a:rPr lang="fr-CA" dirty="0" smtClean="0"/>
            </a:b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CA" sz="2000" dirty="0" err="1" smtClean="0"/>
              <a:t>Wartime</a:t>
            </a:r>
            <a:r>
              <a:rPr lang="fr-CA" sz="2000" dirty="0" smtClean="0"/>
              <a:t> </a:t>
            </a:r>
            <a:r>
              <a:rPr lang="fr-CA" sz="2000" dirty="0" err="1" smtClean="0"/>
              <a:t>Housing</a:t>
            </a:r>
            <a:r>
              <a:rPr lang="fr-CA" sz="2000" dirty="0" smtClean="0"/>
              <a:t/>
            </a:r>
            <a:br>
              <a:rPr lang="fr-CA" sz="2000" dirty="0" smtClean="0"/>
            </a:br>
            <a:r>
              <a:rPr lang="fr-CA" sz="1600" dirty="0" smtClean="0"/>
              <a:t>Programme d’habitation en temps de guerre</a:t>
            </a:r>
            <a:endParaRPr lang="fr-CA" sz="1600" dirty="0"/>
          </a:p>
        </p:txBody>
      </p:sp>
      <p:pic>
        <p:nvPicPr>
          <p:cNvPr id="1026" name="Picture 2" descr="C:\Users\Famille\Documents\ADAUQAR\WHL et SCHL\plan-47-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4111625" cy="6350000"/>
          </a:xfrm>
          <a:prstGeom prst="rect">
            <a:avLst/>
          </a:prstGeom>
          <a:noFill/>
        </p:spPr>
      </p:pic>
      <p:pic>
        <p:nvPicPr>
          <p:cNvPr id="7" name="Picture 3" descr="C:\Users\Famille\Documents\ADAUQAR\WHL et SCHL\plan-47-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456384" cy="5338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CA" sz="1800" dirty="0" smtClean="0"/>
              <a:t>Après 1945	</a:t>
            </a:r>
            <a:endParaRPr lang="fr-CA" sz="1800" dirty="0"/>
          </a:p>
        </p:txBody>
      </p:sp>
      <p:pic>
        <p:nvPicPr>
          <p:cNvPr id="19459" name="Picture 3" descr="C:\Users\Famille\Documents\ADAUQAR\FGTAH\US post 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4598511" cy="6788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Modèles de la Société canadienne d’hypothèques et logement (SCHL)</a:t>
            </a:r>
            <a:endParaRPr lang="fr-CA" sz="2000" dirty="0"/>
          </a:p>
        </p:txBody>
      </p:sp>
      <p:pic>
        <p:nvPicPr>
          <p:cNvPr id="2050" name="Picture 2" descr="C:\Users\Famille\Documents\ADAUQAR\WHL et SCHL\2018-01-29 13_07_46-L'architecture des bungalows de la SCHL _ 1946-1974 - M10942.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6910387" cy="414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000" dirty="0" smtClean="0"/>
              <a:t>Modèles de la Société canadienne d’hypothèques et logement (SCHL)</a:t>
            </a:r>
            <a:endParaRPr lang="fr-CA" sz="2000" dirty="0"/>
          </a:p>
        </p:txBody>
      </p:sp>
      <p:pic>
        <p:nvPicPr>
          <p:cNvPr id="3075" name="Picture 3" descr="C:\Users\Famille\Documents\ADAUQAR\WHL et SCHL\2018-01-29 13_10_04-L'architecture des bungalows de la SCHL _ 1946-1974 - M10942.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289675" cy="2901950"/>
          </a:xfrm>
          <a:prstGeom prst="rect">
            <a:avLst/>
          </a:prstGeom>
          <a:noFill/>
        </p:spPr>
      </p:pic>
      <p:pic>
        <p:nvPicPr>
          <p:cNvPr id="3076" name="Picture 4" descr="C:\Users\Famille\Documents\ADAUQAR\WHL et SCHL\2018-01-29 13_09_01-L'architecture des bungalows de la SCHL _ 1946-1974 - M10942.p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644900"/>
            <a:ext cx="6719887" cy="321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122" name="Picture 2" descr="C:\Users\Famille\Documents\ADAUQAR\WHL et SCHL\2018-01-29 13_10_37-L'architecture des bungalows de la SCHL _ 1946-1974 - M10942.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599" y="1698625"/>
            <a:ext cx="6627793" cy="3890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098" name="Picture 2" descr="C:\Users\Famille\Documents\ADAUQAR\WHL et SCHL\2018-01-29 13_13_12-L'architecture des bungalows de la SCHL _ 1946-1974 - M10942.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1505" y="332656"/>
            <a:ext cx="6392863" cy="6218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CA" sz="2700" dirty="0" smtClean="0"/>
              <a:t>Sites web sur le patrimoine du Québec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 </a:t>
            </a:r>
            <a:br>
              <a:rPr lang="fr-CA" dirty="0" smtClean="0"/>
            </a:b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r>
              <a:rPr lang="fr-CA" dirty="0" smtClean="0"/>
              <a:t>Guide d’intervention en patrimoine bâti : </a:t>
            </a:r>
          </a:p>
          <a:p>
            <a:pPr>
              <a:buNone/>
            </a:pPr>
            <a:r>
              <a:rPr lang="fr-CA" u="sng" dirty="0" smtClean="0">
                <a:hlinkClick r:id="rId2"/>
              </a:rPr>
              <a:t>https://www.mrcrimouskineigette.qc.ca/culture/patrimoine/fiches-dintervention-patrimoine-bati/</a:t>
            </a:r>
            <a:endParaRPr lang="fr-CA" dirty="0" smtClean="0"/>
          </a:p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r>
              <a:rPr lang="fr-CA" dirty="0" smtClean="0"/>
              <a:t>Fiches techniques d’Action Patrimoine : </a:t>
            </a:r>
          </a:p>
          <a:p>
            <a:pPr>
              <a:buNone/>
            </a:pPr>
            <a:r>
              <a:rPr lang="fr-CA" u="sng" dirty="0" smtClean="0">
                <a:hlinkClick r:id="rId3"/>
              </a:rPr>
              <a:t>https://actionpatrimoine.ca/outils/fiches-techniques/</a:t>
            </a:r>
            <a:endParaRPr lang="fr-CA" dirty="0" smtClean="0"/>
          </a:p>
          <a:p>
            <a:pPr>
              <a:buNone/>
            </a:pPr>
            <a:r>
              <a:rPr lang="fr-CA" dirty="0" smtClean="0"/>
              <a:t>	</a:t>
            </a:r>
          </a:p>
          <a:p>
            <a:pPr>
              <a:buNone/>
            </a:pPr>
            <a:r>
              <a:rPr lang="fr-CA" dirty="0" smtClean="0"/>
              <a:t>Lexique :</a:t>
            </a:r>
          </a:p>
          <a:p>
            <a:pPr>
              <a:buNone/>
            </a:pPr>
            <a:r>
              <a:rPr lang="fr-CA" u="sng" dirty="0" smtClean="0">
                <a:hlinkClick r:id="rId4"/>
              </a:rPr>
              <a:t>http://www.virtualmuseum.ca/sgc-cms/expositions-exhibitions/toit-roof/fr/lexique/index.html</a:t>
            </a:r>
            <a:endParaRPr lang="fr-CA" dirty="0" smtClean="0"/>
          </a:p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r>
              <a:rPr lang="fr-CA" dirty="0" smtClean="0"/>
              <a:t>x Architecture domestique : </a:t>
            </a:r>
          </a:p>
          <a:p>
            <a:pPr>
              <a:buNone/>
            </a:pPr>
            <a:r>
              <a:rPr lang="fr-CA" u="sng" dirty="0" smtClean="0">
                <a:hlinkClick r:id="rId5"/>
              </a:rPr>
              <a:t>http://www.maisonlamontagne.com/sections/sections.asp?idTheme=TG03&amp;idRamification=R00</a:t>
            </a:r>
            <a:endParaRPr lang="fr-CA" dirty="0" smtClean="0"/>
          </a:p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r>
              <a:rPr lang="fr-CA" dirty="0" smtClean="0"/>
              <a:t>Amis et propriétaires de maisons anciennes : </a:t>
            </a:r>
          </a:p>
          <a:p>
            <a:pPr>
              <a:buNone/>
            </a:pPr>
            <a:r>
              <a:rPr lang="fr-CA" u="sng" dirty="0" smtClean="0">
                <a:hlinkClick r:id="rId6"/>
              </a:rPr>
              <a:t>http://www.maisons-anciennes.qc.ca/</a:t>
            </a:r>
            <a:endParaRPr lang="fr-CA" dirty="0" smtClean="0"/>
          </a:p>
          <a:p>
            <a:pPr>
              <a:buNone/>
            </a:pPr>
            <a:r>
              <a:rPr lang="fr-CA" dirty="0" smtClean="0"/>
              <a:t> </a:t>
            </a:r>
          </a:p>
          <a:p>
            <a:pPr>
              <a:buNone/>
            </a:pP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fr-CA" sz="1600" dirty="0" smtClean="0"/>
              <a:t>Source : Michel Lessard, Encyclopédie de la maison québécoise</a:t>
            </a:r>
            <a:br>
              <a:rPr lang="fr-CA" sz="1600" dirty="0" smtClean="0"/>
            </a:br>
            <a:endParaRPr lang="fr-CA" sz="1600" dirty="0"/>
          </a:p>
        </p:txBody>
      </p:sp>
      <p:pic>
        <p:nvPicPr>
          <p:cNvPr id="9218" name="Picture 2" descr="C:\Users\Famille\Documents\ADAUQAR\Lessard\Lessard Ty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34355"/>
            <a:ext cx="8137525" cy="6523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CA" sz="1200" dirty="0" smtClean="0"/>
              <a:t>Michel Lessard.</a:t>
            </a:r>
            <a:br>
              <a:rPr lang="fr-CA" sz="1200" dirty="0" smtClean="0"/>
            </a:br>
            <a:r>
              <a:rPr lang="fr-CA" sz="1200" dirty="0" smtClean="0"/>
              <a:t>Encyclopédie de la </a:t>
            </a:r>
            <a:br>
              <a:rPr lang="fr-CA" sz="1200" dirty="0" smtClean="0"/>
            </a:br>
            <a:r>
              <a:rPr lang="fr-CA" sz="1200" dirty="0" smtClean="0"/>
              <a:t>maison québécoise,</a:t>
            </a:r>
            <a:br>
              <a:rPr lang="fr-CA" sz="1200" dirty="0" smtClean="0"/>
            </a:br>
            <a:r>
              <a:rPr lang="fr-CA" sz="1200" dirty="0" smtClean="0"/>
              <a:t>page 52</a:t>
            </a:r>
            <a:endParaRPr lang="fr-CA" sz="1200" dirty="0"/>
          </a:p>
        </p:txBody>
      </p:sp>
      <p:pic>
        <p:nvPicPr>
          <p:cNvPr id="8194" name="Picture 2" descr="C:\Users\Famille\Documents\ADAUQAR\Maison_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981327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CA" sz="1600" dirty="0" smtClean="0"/>
              <a:t>Source : Michel Lessard, Encyclopédie de la maison québécoise</a:t>
            </a:r>
            <a:br>
              <a:rPr lang="fr-CA" sz="1600" dirty="0" smtClean="0"/>
            </a:br>
            <a:endParaRPr lang="fr-CA" sz="1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42" name="Picture 2" descr="C:\Users\Famille\Documents\ADAUQAR\Lessard\Lessard Typ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129587" cy="474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Maisons</a:t>
            </a:r>
            <a:br>
              <a:rPr lang="fr-CA" dirty="0" smtClean="0"/>
            </a:br>
            <a:r>
              <a:rPr lang="fr-CA" dirty="0" smtClean="0"/>
              <a:t>Styles du  17</a:t>
            </a:r>
            <a:r>
              <a:rPr lang="fr-CA" baseline="30000" dirty="0" smtClean="0"/>
              <a:t>e</a:t>
            </a:r>
            <a:r>
              <a:rPr lang="fr-CA" dirty="0" smtClean="0"/>
              <a:t> au 20</a:t>
            </a:r>
            <a:r>
              <a:rPr lang="fr-CA" baseline="30000" dirty="0" smtClean="0"/>
              <a:t>e</a:t>
            </a:r>
            <a:r>
              <a:rPr lang="fr-CA" dirty="0" smtClean="0"/>
              <a:t> siècles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A" dirty="0" smtClean="0"/>
              <a:t>Source :</a:t>
            </a:r>
          </a:p>
          <a:p>
            <a:r>
              <a:rPr lang="fr-CA" dirty="0" smtClean="0"/>
              <a:t>Barbara A </a:t>
            </a:r>
            <a:r>
              <a:rPr lang="fr-CA" dirty="0" err="1" smtClean="0"/>
              <a:t>Humphreys</a:t>
            </a:r>
            <a:r>
              <a:rPr lang="fr-CA" dirty="0" smtClean="0"/>
              <a:t> et Meredith </a:t>
            </a:r>
            <a:r>
              <a:rPr lang="fr-CA" dirty="0" err="1" smtClean="0"/>
              <a:t>Sykes</a:t>
            </a:r>
            <a:r>
              <a:rPr lang="fr-CA" dirty="0" smtClean="0"/>
              <a:t>, </a:t>
            </a:r>
            <a:r>
              <a:rPr lang="fr-CA" i="1" dirty="0" smtClean="0"/>
              <a:t>L’architecture du Canada</a:t>
            </a:r>
            <a:r>
              <a:rPr lang="fr-CA" dirty="0" smtClean="0"/>
              <a:t>, Sélection du </a:t>
            </a:r>
            <a:r>
              <a:rPr lang="fr-CA" dirty="0" err="1" smtClean="0"/>
              <a:t>Reader’s</a:t>
            </a:r>
            <a:r>
              <a:rPr lang="fr-CA" dirty="0" smtClean="0"/>
              <a:t> Digest, 1980.</a:t>
            </a:r>
            <a:endParaRPr lang="fr-CA" dirty="0"/>
          </a:p>
        </p:txBody>
      </p:sp>
      <p:pic>
        <p:nvPicPr>
          <p:cNvPr id="20482" name="Picture 2" descr="C:\Users\Famille\Documents\ADAUQAR\Arch du Canada\ADC p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561" y="27385"/>
            <a:ext cx="563643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1506" name="Picture 2" descr="C:\Users\Famille\Documents\ADAUQAR\Arch du Canada\ADC 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0"/>
            <a:ext cx="5455186" cy="6879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2530" name="Picture 2" descr="C:\Users\Famille\Documents\ADAUQAR\Arch du Canada\ADC 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27384"/>
            <a:ext cx="5472607" cy="7001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3554" name="Picture 2" descr="C:\Users\Famille\Documents\ADAUQAR\Arch du Canada\ADC 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733" y="47625"/>
            <a:ext cx="5385617" cy="681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109</Words>
  <Application>Microsoft Office PowerPoint</Application>
  <PresentationFormat>Affichage à l'écran (4:3)</PresentationFormat>
  <Paragraphs>42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ADAUQAR</vt:lpstr>
      <vt:lpstr>Maisons Historique et typologie </vt:lpstr>
      <vt:lpstr>Source : Michel Lessard, Encyclopédie de la maison québécoise </vt:lpstr>
      <vt:lpstr>Michel Lessard. Encyclopédie de la  maison québécoise, page 52</vt:lpstr>
      <vt:lpstr>Source : Michel Lessard, Encyclopédie de la maison québécoise </vt:lpstr>
      <vt:lpstr>Maisons Styles du  17e au 20e siècles</vt:lpstr>
      <vt:lpstr>Diapositive 7</vt:lpstr>
      <vt:lpstr>Diapositive 8</vt:lpstr>
      <vt:lpstr>Diapositive 9</vt:lpstr>
      <vt:lpstr>Stick Source : Virginia and Lee McCalester, A Field Guide to American Houses</vt:lpstr>
      <vt:lpstr>Tudor Source : Virginia and Lee McCalester, A Field Guide to American Houses</vt:lpstr>
      <vt:lpstr>La Maison des Prairies Source : Virginia and Lee McCalester, A Field Guide to American Houses</vt:lpstr>
      <vt:lpstr>La Maison des Prairies Source : Virginia and Lee  McCalester, A Field Guide to American Houses</vt:lpstr>
      <vt:lpstr>La Maison des Prairies Source : Virginia and Lee McCalester, A Field Guide to American Houses</vt:lpstr>
      <vt:lpstr>Craftsman (Artisan)</vt:lpstr>
      <vt:lpstr>Art Moderne</vt:lpstr>
      <vt:lpstr>Art Déco</vt:lpstr>
      <vt:lpstr>Style international</vt:lpstr>
      <vt:lpstr>Style international</vt:lpstr>
      <vt:lpstr>Wartime Housing Programme d’habitation en temps de guerre</vt:lpstr>
      <vt:lpstr>Après 1945 </vt:lpstr>
      <vt:lpstr>Modèles de la Société canadienne d’hypothèques et logement (SCHL)</vt:lpstr>
      <vt:lpstr>Modèles de la Société canadienne d’hypothèques et logement (SCHL)</vt:lpstr>
      <vt:lpstr>Diapositive 24</vt:lpstr>
      <vt:lpstr>Diapositive 25</vt:lpstr>
      <vt:lpstr>  Sites web sur le patrimoine du Québec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Famille</dc:creator>
  <cp:lastModifiedBy>Famille</cp:lastModifiedBy>
  <cp:revision>43</cp:revision>
  <dcterms:created xsi:type="dcterms:W3CDTF">2018-01-29T20:27:47Z</dcterms:created>
  <dcterms:modified xsi:type="dcterms:W3CDTF">2018-02-07T14:33:25Z</dcterms:modified>
</cp:coreProperties>
</file>