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6" r:id="rId2"/>
    <p:sldId id="257" r:id="rId3"/>
    <p:sldId id="303" r:id="rId4"/>
    <p:sldId id="266" r:id="rId5"/>
    <p:sldId id="306" r:id="rId6"/>
    <p:sldId id="304" r:id="rId7"/>
    <p:sldId id="278" r:id="rId8"/>
    <p:sldId id="273" r:id="rId9"/>
    <p:sldId id="274" r:id="rId10"/>
    <p:sldId id="305" r:id="rId11"/>
    <p:sldId id="276" r:id="rId12"/>
    <p:sldId id="307" r:id="rId13"/>
    <p:sldId id="275" r:id="rId14"/>
    <p:sldId id="277" r:id="rId15"/>
    <p:sldId id="308" r:id="rId16"/>
    <p:sldId id="279" r:id="rId17"/>
    <p:sldId id="309" r:id="rId18"/>
    <p:sldId id="298" r:id="rId19"/>
    <p:sldId id="302" r:id="rId20"/>
    <p:sldId id="310" r:id="rId21"/>
    <p:sldId id="294" r:id="rId22"/>
    <p:sldId id="265" r:id="rId23"/>
    <p:sldId id="314" r:id="rId24"/>
    <p:sldId id="312" r:id="rId25"/>
    <p:sldId id="297" r:id="rId26"/>
    <p:sldId id="296" r:id="rId27"/>
    <p:sldId id="311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77206A-8FB4-4AE9-B756-FAFA30E67695}" type="datetimeFigureOut">
              <a:rPr lang="fr-CA" smtClean="0"/>
              <a:t>2017-10-17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5FBC0B-B08F-4C3C-8631-FB2A7FCB999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691873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4E842A-8D2C-4E0E-8C97-526C7DE86544}" type="datetimeFigureOut">
              <a:rPr lang="fr-CA" smtClean="0"/>
              <a:t>2017-10-17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7CB269-F779-4204-BB85-E951A9DA377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575100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B14A4-AD75-495C-BDAB-87DE3D56C0DF}" type="datetime1">
              <a:rPr lang="en-US" smtClean="0"/>
              <a:t>10/17/2017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Mario Dubé. UQAR. Automne 2017.</a:t>
            </a:r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A86C4-0E07-4056-9B8E-468DC566284D}" type="datetime1">
              <a:rPr lang="en-US" smtClean="0"/>
              <a:t>10/17/2017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Mario Dubé. UQAR. Automne 2017.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B51D7-A570-428E-B9A6-8B2F084EFA32}" type="datetime1">
              <a:rPr lang="en-US" smtClean="0"/>
              <a:t>10/17/2017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Mario Dubé. UQAR. Automne 2017.</a:t>
            </a:r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91D2F-3964-4E07-8D08-7D00FDC6A238}" type="datetime1">
              <a:rPr lang="en-US" smtClean="0"/>
              <a:t>10/17/2017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Mario Dubé. UQAR. Automne 2017.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CD5A4-69C2-4379-943A-8623AB1631F1}" type="datetime1">
              <a:rPr lang="en-US" smtClean="0"/>
              <a:t>10/17/2017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Mario Dubé. UQAR. Automne 2017.</a:t>
            </a:r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A1B0C-31AD-4F9A-8787-152A817B5474}" type="datetime1">
              <a:rPr lang="en-US" smtClean="0"/>
              <a:t>10/17/2017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Mario Dubé. UQAR. Automne 2017.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30213-A71E-4687-A1AD-D7D6637F619C}" type="datetime1">
              <a:rPr lang="en-US" smtClean="0"/>
              <a:t>10/17/2017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Mario Dubé. UQAR. Automne 2017.</a:t>
            </a:r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A696A-D6C3-469F-ADC8-61BF71693FE4}" type="datetime1">
              <a:rPr lang="en-US" smtClean="0"/>
              <a:t>10/17/2017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Mario Dubé. UQAR. Automne 2017.</a:t>
            </a:r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26A0E-A171-4090-BF6D-72AF64B02D78}" type="datetime1">
              <a:rPr lang="en-US" smtClean="0"/>
              <a:t>10/17/2017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Mario Dubé. UQAR. Automne 2017.</a:t>
            </a:r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BF2F2-C73A-4070-93A1-307FF35F7879}" type="datetime1">
              <a:rPr lang="en-US" smtClean="0"/>
              <a:t>10/17/2017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Mario Dubé. UQAR. Automne 2017.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89492-61DE-4CA0-9AEB-A6EAF213A25D}" type="datetime1">
              <a:rPr lang="en-US" smtClean="0"/>
              <a:t>10/17/2017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Mario Dubé. UQAR. Automne 2017.</a:t>
            </a:r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8BA76-AF5A-47AD-9FE9-F01297D82719}" type="datetime1">
              <a:rPr lang="en-US" smtClean="0"/>
              <a:t>10/17/2017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Mario Dubé. UQAR. Automne 2017.</a:t>
            </a:r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AE31F-9977-4EC6-9C6B-6143B8857CA7}" type="datetime1">
              <a:rPr lang="en-US" smtClean="0"/>
              <a:t>10/17/2017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Mario Dubé. UQAR. Automne 2017.</a:t>
            </a:r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826AF-3D30-4E43-9D23-CD8613892377}" type="datetime1">
              <a:rPr lang="en-US" smtClean="0"/>
              <a:t>10/17/2017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Mario Dubé. UQAR. Automne 2017.</a:t>
            </a:r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B39B8-2698-4421-8BFC-26B6D512762B}" type="datetime1">
              <a:rPr lang="en-US" smtClean="0"/>
              <a:t>10/17/2017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Mario Dubé. UQAR. Automne 2017.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1796A-B007-43D9-9703-E00CDC7ACD27}" type="datetime1">
              <a:rPr lang="en-US" smtClean="0"/>
              <a:t>10/17/2017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Mario Dubé. UQAR. Automne 2017.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E4D7E6-34AE-4FC0-8FF7-64B6E5353F33}" type="datetime1">
              <a:rPr lang="en-US" smtClean="0"/>
              <a:t>10/17/2017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Mario Dubé. UQAR. Automne 2017.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b8KUFFGs1jY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305641" y="609600"/>
            <a:ext cx="8915399" cy="1798777"/>
          </a:xfrm>
        </p:spPr>
        <p:txBody>
          <a:bodyPr>
            <a:normAutofit/>
          </a:bodyPr>
          <a:lstStyle/>
          <a:p>
            <a:pPr algn="ctr"/>
            <a:r>
              <a:rPr lang="fr-CA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Poser le bon geste devant l’arrêt cardiaque et l’AVC</a:t>
            </a:r>
            <a:endParaRPr lang="fr-CA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305641" y="3230209"/>
            <a:ext cx="8915399" cy="3294561"/>
          </a:xfrm>
        </p:spPr>
        <p:txBody>
          <a:bodyPr>
            <a:normAutofit fontScale="62500" lnSpcReduction="20000"/>
          </a:bodyPr>
          <a:lstStyle/>
          <a:p>
            <a:pPr algn="ctr"/>
            <a:r>
              <a:rPr lang="fr-CA" sz="2800" dirty="0" smtClean="0"/>
              <a:t>«Causerie-santé» présentée aux membres de l’Association </a:t>
            </a:r>
          </a:p>
          <a:p>
            <a:pPr algn="ctr"/>
            <a:r>
              <a:rPr lang="fr-CA" sz="2800" dirty="0" smtClean="0"/>
              <a:t>des aînées et aînés de l’UQAR.</a:t>
            </a:r>
          </a:p>
          <a:p>
            <a:pPr algn="ctr"/>
            <a:r>
              <a:rPr lang="fr-CA" sz="2800" dirty="0" smtClean="0"/>
              <a:t>Automne 2017</a:t>
            </a:r>
          </a:p>
          <a:p>
            <a:endParaRPr lang="fr-CA" sz="4100" dirty="0" smtClean="0"/>
          </a:p>
          <a:p>
            <a:endParaRPr lang="fr-CA" sz="4100" dirty="0"/>
          </a:p>
          <a:p>
            <a:r>
              <a:rPr lang="fr-CA" sz="2300" dirty="0" smtClean="0"/>
              <a:t>Mario Dubé</a:t>
            </a:r>
          </a:p>
          <a:p>
            <a:r>
              <a:rPr lang="fr-CA" sz="2300" dirty="0" smtClean="0"/>
              <a:t>Professeur en soins critiques</a:t>
            </a:r>
          </a:p>
          <a:p>
            <a:r>
              <a:rPr lang="fr-CA" sz="2300" dirty="0" smtClean="0"/>
              <a:t>Département des sciences infirmières</a:t>
            </a:r>
          </a:p>
          <a:p>
            <a:r>
              <a:rPr lang="fr-CA" sz="2300" dirty="0" smtClean="0"/>
              <a:t>UQAR</a:t>
            </a:r>
            <a:endParaRPr lang="fr-CA" sz="2300" dirty="0"/>
          </a:p>
        </p:txBody>
      </p:sp>
    </p:spTree>
    <p:extLst>
      <p:ext uri="{BB962C8B-B14F-4D97-AF65-F5344CB8AC3E}">
        <p14:creationId xmlns:p14="http://schemas.microsoft.com/office/powerpoint/2010/main" val="1815214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33303" y="1442716"/>
            <a:ext cx="9501051" cy="1280890"/>
          </a:xfrm>
        </p:spPr>
        <p:txBody>
          <a:bodyPr>
            <a:noAutofit/>
          </a:bodyPr>
          <a:lstStyle/>
          <a:p>
            <a:pPr algn="ctr"/>
            <a:r>
              <a:rPr lang="fr-C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Quelques notions physiopathologiques …</a:t>
            </a:r>
            <a:r>
              <a:rPr lang="fr-CA" dirty="0"/>
              <a:t/>
            </a:r>
            <a:br>
              <a:rPr lang="fr-CA" dirty="0"/>
            </a:br>
            <a:endParaRPr lang="fr-CA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Mario Dubé. UQAR. Automne 2017.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5" name="Image 4" descr="La maladie d'Alzheimer serait liée à l'hyperactivité du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5874" y="2812051"/>
            <a:ext cx="3457303" cy="2268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624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33302" y="183753"/>
            <a:ext cx="9501641" cy="1063472"/>
          </a:xfrm>
        </p:spPr>
        <p:txBody>
          <a:bodyPr>
            <a:noAutofit/>
          </a:bodyPr>
          <a:lstStyle/>
          <a:p>
            <a:pPr algn="ctr"/>
            <a:r>
              <a:rPr lang="fr-C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Quelques notions physiopathologiques …</a:t>
            </a:r>
            <a:r>
              <a:rPr lang="fr-C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fr-C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fr-CA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2127658" y="1320298"/>
            <a:ext cx="9446034" cy="4742437"/>
          </a:xfrm>
        </p:spPr>
        <p:txBody>
          <a:bodyPr>
            <a:normAutofit fontScale="77500" lnSpcReduction="20000"/>
          </a:bodyPr>
          <a:lstStyle/>
          <a:p>
            <a:r>
              <a:rPr lang="fr-C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AVC</a:t>
            </a:r>
            <a:r>
              <a:rPr lang="fr-CA" sz="3600" dirty="0" smtClean="0"/>
              <a:t> : </a:t>
            </a:r>
            <a:r>
              <a:rPr lang="fr-CA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fr-CA" sz="3600" i="1" dirty="0" smtClean="0"/>
              <a:t>ccident </a:t>
            </a:r>
            <a:r>
              <a:rPr lang="fr-CA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</a:t>
            </a:r>
            <a:r>
              <a:rPr lang="fr-CA" sz="3600" i="1" dirty="0" smtClean="0"/>
              <a:t>asculaire </a:t>
            </a:r>
            <a:r>
              <a:rPr lang="fr-CA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fr-CA" sz="3600" i="1" dirty="0" smtClean="0"/>
              <a:t>érébral</a:t>
            </a:r>
            <a:endParaRPr lang="fr-CA" sz="3600" i="1" dirty="0" smtClean="0"/>
          </a:p>
          <a:p>
            <a:pPr marL="0" indent="0">
              <a:buNone/>
            </a:pPr>
            <a:endParaRPr lang="fr-CA" sz="2800" dirty="0" smtClean="0"/>
          </a:p>
          <a:p>
            <a:pPr lvl="1" algn="just"/>
            <a:r>
              <a:rPr lang="fr-CA" sz="2600" dirty="0" smtClean="0"/>
              <a:t>Apparition soudaine d’un trouble neurologique aigu  qui persiste plus de 24 heures et qui est causé par une interruption  de la circulation sanguine dans le cerveau.</a:t>
            </a:r>
          </a:p>
          <a:p>
            <a:pPr marL="457200" lvl="1" indent="0">
              <a:buNone/>
            </a:pPr>
            <a:endParaRPr lang="fr-CA" sz="2400" dirty="0" smtClean="0"/>
          </a:p>
          <a:p>
            <a:pPr lvl="2"/>
            <a:r>
              <a:rPr lang="fr-CA" sz="2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Ischémique</a:t>
            </a:r>
          </a:p>
          <a:p>
            <a:pPr lvl="3"/>
            <a:r>
              <a:rPr lang="fr-CA" sz="2000" dirty="0" smtClean="0"/>
              <a:t>Pathogénèse identique à la </a:t>
            </a:r>
            <a:r>
              <a:rPr lang="fr-CA" sz="2000" b="1" dirty="0" smtClean="0"/>
              <a:t>coronaropathie</a:t>
            </a:r>
          </a:p>
          <a:p>
            <a:pPr lvl="3"/>
            <a:r>
              <a:rPr lang="fr-CA" sz="2000" dirty="0" smtClean="0"/>
              <a:t>Embolique</a:t>
            </a:r>
          </a:p>
          <a:p>
            <a:pPr marL="1371600" lvl="3" indent="0">
              <a:buNone/>
            </a:pPr>
            <a:endParaRPr lang="fr-CA" sz="2000" dirty="0" smtClean="0"/>
          </a:p>
          <a:p>
            <a:pPr marL="1371600" lvl="3" indent="0">
              <a:buNone/>
            </a:pPr>
            <a:endParaRPr lang="fr-CA" sz="2000" dirty="0" smtClean="0"/>
          </a:p>
          <a:p>
            <a:pPr lvl="2"/>
            <a:r>
              <a:rPr lang="fr-CA" sz="2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Hémorragique</a:t>
            </a:r>
          </a:p>
          <a:p>
            <a:pPr lvl="3"/>
            <a:r>
              <a:rPr lang="fr-CA" sz="2000" dirty="0" smtClean="0"/>
              <a:t>Moins fréquent</a:t>
            </a:r>
          </a:p>
          <a:p>
            <a:pPr lvl="3"/>
            <a:r>
              <a:rPr lang="fr-CA" sz="2000" dirty="0" smtClean="0"/>
              <a:t>Plus de mortalité</a:t>
            </a:r>
            <a:endParaRPr lang="fr-CA" sz="2000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Mario Dubé. UQAR. Automne 2017.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2050" name="Picture 2" descr="Résultats de recherche d'images pour « images avc ischémique 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0292" y="3481962"/>
            <a:ext cx="2328863" cy="1620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Résultats de recherche d'images pour « images avc hémorragique »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5492" y="4885902"/>
            <a:ext cx="1910397" cy="1783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Connecteur en angle 6"/>
          <p:cNvCxnSpPr/>
          <p:nvPr/>
        </p:nvCxnSpPr>
        <p:spPr>
          <a:xfrm>
            <a:off x="5303520" y="5679931"/>
            <a:ext cx="881972" cy="195476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en angle 10"/>
          <p:cNvCxnSpPr/>
          <p:nvPr/>
        </p:nvCxnSpPr>
        <p:spPr>
          <a:xfrm>
            <a:off x="7942218" y="4058194"/>
            <a:ext cx="1398406" cy="330007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9410292" y="3481962"/>
            <a:ext cx="2328863" cy="162088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5" name="Rectangle 14"/>
          <p:cNvSpPr/>
          <p:nvPr/>
        </p:nvSpPr>
        <p:spPr>
          <a:xfrm>
            <a:off x="6185492" y="4885902"/>
            <a:ext cx="1910397" cy="178353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42675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09449" y="1390464"/>
            <a:ext cx="8911687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fr-CA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Crise cardiaque vs Arrêt cardiaque </a:t>
            </a:r>
            <a:r>
              <a:rPr lang="fr-CA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fr-CA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CA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fr-CA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CA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Signes et symptômes</a:t>
            </a:r>
            <a:r>
              <a:rPr lang="fr-CA" dirty="0"/>
              <a:t/>
            </a:r>
            <a:br>
              <a:rPr lang="fr-CA" dirty="0"/>
            </a:br>
            <a:endParaRPr lang="fr-CA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Mario Dubé. UQAR. Automne 2017.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5" name="Image 4" descr="Quand le stage d’avocat conduit à une &lt;strong&gt;crise cardiaque&lt;/strong&gt; de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455" y="3902558"/>
            <a:ext cx="3612429" cy="2415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884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39462" y="147337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fr-C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Crise cardiaque </a:t>
            </a:r>
            <a:r>
              <a:rPr lang="fr-C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vs </a:t>
            </a:r>
            <a:r>
              <a:rPr lang="fr-C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Arrêt cardiaque</a:t>
            </a:r>
            <a:r>
              <a:rPr lang="fr-C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fr-C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fr-CA" dirty="0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1902822" y="1243515"/>
            <a:ext cx="9218612" cy="5257418"/>
          </a:xfrm>
        </p:spPr>
        <p:txBody>
          <a:bodyPr>
            <a:normAutofit fontScale="55000" lnSpcReduction="20000"/>
          </a:bodyPr>
          <a:lstStyle/>
          <a:p>
            <a:r>
              <a:rPr lang="fr-CA" sz="5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Signes et Symptômes</a:t>
            </a:r>
            <a:r>
              <a:rPr lang="fr-CA" sz="5100" dirty="0" smtClean="0"/>
              <a:t> : </a:t>
            </a:r>
            <a:r>
              <a:rPr lang="fr-CA" sz="5100" i="1" dirty="0" smtClean="0"/>
              <a:t>Crise de cœur !</a:t>
            </a:r>
          </a:p>
          <a:p>
            <a:pPr marL="0" indent="0">
              <a:buNone/>
            </a:pPr>
            <a:endParaRPr lang="fr-CA" sz="2900" dirty="0" smtClean="0"/>
          </a:p>
          <a:p>
            <a:pPr lvl="1"/>
            <a:r>
              <a:rPr lang="fr-CA" sz="4400" dirty="0" smtClean="0"/>
              <a:t>DRS à la partie supérieure du thorax </a:t>
            </a:r>
            <a:r>
              <a:rPr lang="fr-CA" sz="3600" dirty="0" smtClean="0"/>
              <a:t>(</a:t>
            </a:r>
            <a:r>
              <a:rPr lang="fr-CA" sz="3600" i="1" dirty="0" smtClean="0"/>
              <a:t>signe de Levine</a:t>
            </a:r>
            <a:r>
              <a:rPr lang="fr-CA" sz="3600" dirty="0" smtClean="0"/>
              <a:t>)</a:t>
            </a:r>
          </a:p>
          <a:p>
            <a:pPr lvl="2"/>
            <a:r>
              <a:rPr lang="fr-CA" sz="3400" i="1" dirty="0" smtClean="0"/>
              <a:t>Lourdeur</a:t>
            </a:r>
          </a:p>
          <a:p>
            <a:pPr lvl="2"/>
            <a:r>
              <a:rPr lang="fr-CA" sz="3400" i="1" dirty="0" smtClean="0"/>
              <a:t>Écrasement</a:t>
            </a:r>
          </a:p>
          <a:p>
            <a:pPr lvl="2"/>
            <a:r>
              <a:rPr lang="fr-CA" sz="3400" i="1" dirty="0" smtClean="0"/>
              <a:t>Déchirement …</a:t>
            </a:r>
          </a:p>
          <a:p>
            <a:pPr marL="914400" lvl="2" indent="0">
              <a:buNone/>
            </a:pPr>
            <a:endParaRPr lang="fr-CA" sz="2000" dirty="0" smtClean="0"/>
          </a:p>
          <a:p>
            <a:pPr lvl="1"/>
            <a:r>
              <a:rPr lang="fr-CA" sz="4200" dirty="0" smtClean="0"/>
              <a:t>DRS avec irradiation au cou ou à la mâchoire</a:t>
            </a:r>
          </a:p>
          <a:p>
            <a:pPr lvl="1"/>
            <a:r>
              <a:rPr lang="fr-CA" sz="4200" dirty="0" smtClean="0"/>
              <a:t>DRS avec irradiation au bras gauche</a:t>
            </a:r>
          </a:p>
          <a:p>
            <a:pPr lvl="1"/>
            <a:r>
              <a:rPr lang="fr-CA" sz="4200" dirty="0" smtClean="0"/>
              <a:t>Douleur région épigastrique</a:t>
            </a:r>
          </a:p>
          <a:p>
            <a:pPr lvl="1"/>
            <a:r>
              <a:rPr lang="fr-CA" sz="4200" dirty="0"/>
              <a:t>Douleur région </a:t>
            </a:r>
            <a:r>
              <a:rPr lang="fr-CA" sz="4200" dirty="0" smtClean="0"/>
              <a:t>épigastrique avec irradiation dans le cou, la mâchoire et les bras</a:t>
            </a:r>
          </a:p>
          <a:p>
            <a:pPr lvl="1"/>
            <a:r>
              <a:rPr lang="fr-CA" sz="4200" dirty="0" smtClean="0"/>
              <a:t>Douleur cou + </a:t>
            </a:r>
            <a:r>
              <a:rPr lang="fr-CA" sz="4200" dirty="0" smtClean="0"/>
              <a:t>mâchoire, épaule </a:t>
            </a:r>
            <a:r>
              <a:rPr lang="fr-CA" sz="4200" dirty="0" smtClean="0"/>
              <a:t>gauche</a:t>
            </a:r>
            <a:endParaRPr lang="fr-CA" sz="4200" dirty="0"/>
          </a:p>
          <a:p>
            <a:pPr lvl="1"/>
            <a:endParaRPr lang="fr-CA" sz="2200" dirty="0" smtClean="0"/>
          </a:p>
          <a:p>
            <a:pPr lvl="1"/>
            <a:endParaRPr lang="fr-CA" sz="2200" dirty="0"/>
          </a:p>
          <a:p>
            <a:pPr lvl="1"/>
            <a:endParaRPr lang="fr-CA" sz="2200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Mario Dubé. UQAR. Automne 2017.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5" name="Picture 2" descr="Résultats de recherche d'images pour « images de l'infarctus 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1728" y="2377022"/>
            <a:ext cx="1985432" cy="1495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6336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2478625" y="329899"/>
            <a:ext cx="8911687" cy="1003601"/>
          </a:xfrm>
        </p:spPr>
        <p:txBody>
          <a:bodyPr>
            <a:normAutofit/>
          </a:bodyPr>
          <a:lstStyle/>
          <a:p>
            <a:pPr algn="ctr"/>
            <a:r>
              <a:rPr lang="fr-C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Crise cardiaque </a:t>
            </a:r>
            <a:r>
              <a:rPr lang="fr-C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vs </a:t>
            </a:r>
            <a:r>
              <a:rPr lang="fr-C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Arrêt </a:t>
            </a:r>
            <a:r>
              <a:rPr lang="fr-C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cardiaque</a:t>
            </a:r>
            <a:endParaRPr lang="fr-C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2060614" y="1301047"/>
            <a:ext cx="9522875" cy="5194553"/>
          </a:xfrm>
        </p:spPr>
        <p:txBody>
          <a:bodyPr>
            <a:normAutofit/>
          </a:bodyPr>
          <a:lstStyle/>
          <a:p>
            <a:r>
              <a:rPr lang="fr-C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Signes et Symptômes</a:t>
            </a:r>
            <a:r>
              <a:rPr lang="fr-CA" sz="2800" dirty="0" smtClean="0"/>
              <a:t> : </a:t>
            </a:r>
            <a:r>
              <a:rPr lang="fr-CA" sz="2800" i="1" dirty="0" smtClean="0"/>
              <a:t>Crise de cœur </a:t>
            </a:r>
            <a:r>
              <a:rPr lang="fr-CA" sz="2800" dirty="0" smtClean="0"/>
              <a:t>!</a:t>
            </a:r>
          </a:p>
          <a:p>
            <a:pPr marL="0" indent="0">
              <a:buNone/>
            </a:pPr>
            <a:endParaRPr lang="fr-CA" sz="1000" dirty="0" smtClean="0"/>
          </a:p>
          <a:p>
            <a:pPr lvl="1"/>
            <a:r>
              <a:rPr lang="fr-CA" sz="2200" dirty="0" smtClean="0"/>
              <a:t>Essoufflement </a:t>
            </a:r>
            <a:endParaRPr lang="fr-CA" sz="2200" dirty="0" smtClean="0"/>
          </a:p>
          <a:p>
            <a:pPr lvl="1"/>
            <a:r>
              <a:rPr lang="fr-CA" sz="2200" dirty="0" smtClean="0"/>
              <a:t>Pâleur marquée</a:t>
            </a:r>
          </a:p>
          <a:p>
            <a:pPr lvl="1"/>
            <a:r>
              <a:rPr lang="fr-CA" sz="2200" dirty="0" smtClean="0"/>
              <a:t>Sueurs froides</a:t>
            </a:r>
          </a:p>
          <a:p>
            <a:pPr lvl="1"/>
            <a:r>
              <a:rPr lang="fr-CA" sz="2200" dirty="0" smtClean="0"/>
              <a:t>Lourdeur dans les deux bras</a:t>
            </a:r>
          </a:p>
          <a:p>
            <a:pPr lvl="1"/>
            <a:r>
              <a:rPr lang="fr-CA" sz="2200" dirty="0" smtClean="0"/>
              <a:t>Nausée, vomissement</a:t>
            </a:r>
          </a:p>
          <a:p>
            <a:pPr lvl="1"/>
            <a:r>
              <a:rPr lang="fr-CA" sz="2200" dirty="0" smtClean="0"/>
              <a:t>Faiblesse, vertige</a:t>
            </a:r>
          </a:p>
          <a:p>
            <a:pPr lvl="1"/>
            <a:r>
              <a:rPr lang="fr-CA" sz="2200" dirty="0" smtClean="0"/>
              <a:t>Sentiment de mourir</a:t>
            </a:r>
            <a:endParaRPr lang="fr-CA" sz="2200" dirty="0"/>
          </a:p>
          <a:p>
            <a:endParaRPr lang="fr-CA" dirty="0" smtClean="0"/>
          </a:p>
          <a:p>
            <a:pPr marL="0" indent="0" algn="ctr">
              <a:buNone/>
            </a:pPr>
            <a:r>
              <a:rPr lang="fr-C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Arrêt cardiaque</a:t>
            </a:r>
            <a:r>
              <a:rPr lang="fr-C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CA" dirty="0" smtClean="0"/>
              <a:t>: Aucune réaction…, pas de respiration, pas de pouls.</a:t>
            </a:r>
            <a:endParaRPr lang="fr-CA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Mario Dubé. UQAR. Automne 2017.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105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43366" y="970344"/>
            <a:ext cx="8911687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fr-CA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AVC </a:t>
            </a:r>
            <a:r>
              <a:rPr lang="fr-CA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fr-CA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CA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fr-CA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CA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Signes et symptômes</a:t>
            </a:r>
            <a:r>
              <a:rPr lang="fr-CA" dirty="0"/>
              <a:t/>
            </a:r>
            <a:br>
              <a:rPr lang="fr-CA" dirty="0"/>
            </a:br>
            <a:endParaRPr lang="fr-CA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Mario Dubé. UQAR. Automne 2017.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5" name="Image 4" descr="&lt;strong&gt;AVC&lt;/strong&gt; et traumatismes crâniens : des médecins israéliens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893" y="3315789"/>
            <a:ext cx="2244634" cy="2244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008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66400" y="106476"/>
            <a:ext cx="8911687" cy="911974"/>
          </a:xfrm>
        </p:spPr>
        <p:txBody>
          <a:bodyPr>
            <a:normAutofit/>
          </a:bodyPr>
          <a:lstStyle/>
          <a:p>
            <a:pPr algn="ctr"/>
            <a:r>
              <a:rPr lang="fr-C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L’AVC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388913" y="1079863"/>
            <a:ext cx="9315405" cy="5108196"/>
          </a:xfrm>
        </p:spPr>
        <p:txBody>
          <a:bodyPr>
            <a:normAutofit lnSpcReduction="10000"/>
          </a:bodyPr>
          <a:lstStyle/>
          <a:p>
            <a:r>
              <a:rPr lang="fr-CA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Signes et symptômes </a:t>
            </a:r>
            <a:r>
              <a:rPr lang="fr-CA" sz="2400" dirty="0" smtClean="0"/>
              <a:t>:</a:t>
            </a:r>
            <a:endParaRPr lang="fr-CA" sz="2400" dirty="0" smtClean="0"/>
          </a:p>
          <a:p>
            <a:pPr marL="0" indent="0">
              <a:buNone/>
            </a:pPr>
            <a:endParaRPr lang="fr-CA" sz="1700" dirty="0" smtClean="0"/>
          </a:p>
          <a:p>
            <a:pPr lvl="1"/>
            <a:r>
              <a:rPr lang="fr-CA" sz="2200" dirty="0"/>
              <a:t>	</a:t>
            </a:r>
            <a:r>
              <a:rPr lang="fr-CA" sz="2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Ischémique</a:t>
            </a:r>
            <a:r>
              <a:rPr lang="fr-CA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CA" sz="2200" dirty="0" smtClean="0"/>
              <a:t>:</a:t>
            </a:r>
            <a:endParaRPr lang="fr-CA" sz="2200" dirty="0"/>
          </a:p>
          <a:p>
            <a:pPr lvl="2"/>
            <a:r>
              <a:rPr lang="fr-CA" sz="2000" dirty="0" smtClean="0"/>
              <a:t>Trouble </a:t>
            </a:r>
            <a:r>
              <a:rPr lang="fr-CA" sz="2000" dirty="0" smtClean="0"/>
              <a:t>de </a:t>
            </a:r>
            <a:r>
              <a:rPr lang="fr-CA" sz="2000" dirty="0" smtClean="0"/>
              <a:t>l’expression (</a:t>
            </a:r>
            <a:r>
              <a:rPr lang="fr-CA" sz="2000" i="1" dirty="0" smtClean="0"/>
              <a:t>Asymétrie faciale</a:t>
            </a:r>
            <a:r>
              <a:rPr lang="fr-CA" sz="2000" dirty="0" smtClean="0"/>
              <a:t>)</a:t>
            </a:r>
            <a:endParaRPr lang="fr-CA" sz="2000" dirty="0" smtClean="0"/>
          </a:p>
          <a:p>
            <a:pPr lvl="2"/>
            <a:r>
              <a:rPr lang="fr-CA" sz="2000" dirty="0" smtClean="0"/>
              <a:t>Paralysie </a:t>
            </a:r>
            <a:r>
              <a:rPr lang="fr-CA" sz="2000" dirty="0" smtClean="0"/>
              <a:t>légère d’un côté du corps</a:t>
            </a:r>
          </a:p>
          <a:p>
            <a:pPr lvl="2"/>
            <a:r>
              <a:rPr lang="fr-CA" sz="2000" dirty="0" smtClean="0"/>
              <a:t>Perte </a:t>
            </a:r>
            <a:r>
              <a:rPr lang="fr-CA" sz="2000" dirty="0" smtClean="0"/>
              <a:t>de la vue d’une moitié du champ visuel ou vision double</a:t>
            </a:r>
          </a:p>
          <a:p>
            <a:pPr lvl="1"/>
            <a:endParaRPr lang="fr-CA" sz="2200" dirty="0" smtClean="0"/>
          </a:p>
          <a:p>
            <a:pPr lvl="1"/>
            <a:r>
              <a:rPr lang="fr-CA" sz="2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Hémorragique</a:t>
            </a:r>
            <a:r>
              <a:rPr lang="fr-CA" sz="2200" dirty="0" smtClean="0"/>
              <a:t> :</a:t>
            </a:r>
          </a:p>
          <a:p>
            <a:pPr lvl="2"/>
            <a:r>
              <a:rPr lang="fr-CA" sz="2000" dirty="0" smtClean="0"/>
              <a:t>«</a:t>
            </a:r>
            <a:r>
              <a:rPr lang="fr-CA" sz="2000" i="1" dirty="0" smtClean="0"/>
              <a:t>Pire mal de tête de sa vie !</a:t>
            </a:r>
            <a:r>
              <a:rPr lang="fr-CA" sz="2000" dirty="0" smtClean="0"/>
              <a:t>»</a:t>
            </a:r>
          </a:p>
          <a:p>
            <a:pPr lvl="2"/>
            <a:r>
              <a:rPr lang="fr-CA" sz="2000" dirty="0" smtClean="0"/>
              <a:t>Vomissement</a:t>
            </a:r>
          </a:p>
          <a:p>
            <a:pPr lvl="2"/>
            <a:r>
              <a:rPr lang="fr-CA" sz="2000" dirty="0" smtClean="0"/>
              <a:t>Raideur de la nuque</a:t>
            </a:r>
          </a:p>
          <a:p>
            <a:pPr lvl="2"/>
            <a:r>
              <a:rPr lang="fr-CA" sz="2000" dirty="0" smtClean="0"/>
              <a:t>Perte de conscience possible</a:t>
            </a:r>
            <a:endParaRPr lang="fr-CA" sz="20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Mario Dubé. UQAR. Automne 2017.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1028" name="Picture 4" descr="Résultats de recherche d'images pour « images avc ischémique 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1531" y="1152907"/>
            <a:ext cx="1289762" cy="1838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ésultats de recherche d'images pour « images de mal de tête »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4667" y="4162754"/>
            <a:ext cx="2829651" cy="1616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3251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27164" y="1407881"/>
            <a:ext cx="8911687" cy="1280890"/>
          </a:xfrm>
        </p:spPr>
        <p:txBody>
          <a:bodyPr/>
          <a:lstStyle/>
          <a:p>
            <a:pPr algn="ctr"/>
            <a:r>
              <a:rPr lang="fr-C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Quand et comment faut-il agir ?</a:t>
            </a:r>
            <a:r>
              <a:rPr lang="fr-CA" dirty="0"/>
              <a:t/>
            </a:r>
            <a:br>
              <a:rPr lang="fr-CA" dirty="0"/>
            </a:br>
            <a:endParaRPr lang="fr-CA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Mario Dubé. UQAR. Automne 2017.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5" name="Image 4" descr="&lt;strong&gt;AVC&lt;/strong&gt; et traumatismes crâniens : des médecins israéliens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6561" y="2688771"/>
            <a:ext cx="2244634" cy="2244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781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8KUFFGs1jY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424517" y="1356045"/>
            <a:ext cx="6667579" cy="37505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Mario Dubé. UQAR. Automne 2017.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9357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57793" y="147337"/>
            <a:ext cx="8911687" cy="1280890"/>
          </a:xfrm>
        </p:spPr>
        <p:txBody>
          <a:bodyPr/>
          <a:lstStyle/>
          <a:p>
            <a:pPr algn="ctr"/>
            <a:r>
              <a:rPr lang="fr-C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Quand et comment faut-il agir ?</a:t>
            </a:r>
            <a:br>
              <a:rPr lang="fr-C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C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VITE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037806" y="1212348"/>
            <a:ext cx="10067107" cy="4927153"/>
          </a:xfrm>
        </p:spPr>
        <p:txBody>
          <a:bodyPr>
            <a:normAutofit lnSpcReduction="10000"/>
          </a:bodyPr>
          <a:lstStyle/>
          <a:p>
            <a:endParaRPr lang="fr-CA" dirty="0" smtClean="0"/>
          </a:p>
          <a:p>
            <a:r>
              <a:rPr lang="fr-CA" sz="4000" b="1" dirty="0" smtClean="0">
                <a:solidFill>
                  <a:srgbClr val="FF0000"/>
                </a:solidFill>
              </a:rPr>
              <a:t>V</a:t>
            </a:r>
            <a:r>
              <a:rPr lang="fr-CA" sz="3200" dirty="0" smtClean="0"/>
              <a:t>ISAGE :</a:t>
            </a:r>
            <a:r>
              <a:rPr lang="fr-CA" dirty="0" smtClean="0"/>
              <a:t> </a:t>
            </a:r>
            <a:r>
              <a:rPr lang="fr-CA" sz="2400" dirty="0" smtClean="0"/>
              <a:t>Est-il affaissé ?</a:t>
            </a:r>
          </a:p>
          <a:p>
            <a:pPr marL="0" indent="0">
              <a:buNone/>
            </a:pPr>
            <a:endParaRPr lang="fr-CA" sz="2800" dirty="0" smtClean="0"/>
          </a:p>
          <a:p>
            <a:r>
              <a:rPr lang="fr-CA" sz="4000" b="1" dirty="0" smtClean="0">
                <a:solidFill>
                  <a:srgbClr val="FF0000"/>
                </a:solidFill>
              </a:rPr>
              <a:t>I</a:t>
            </a:r>
            <a:r>
              <a:rPr lang="fr-CA" sz="3200" dirty="0" smtClean="0"/>
              <a:t>NCAPACITÉ</a:t>
            </a:r>
            <a:r>
              <a:rPr lang="fr-CA" sz="2400" dirty="0" smtClean="0"/>
              <a:t> : Pouvez-vous lever les 2 bras normalement ?</a:t>
            </a:r>
          </a:p>
          <a:p>
            <a:pPr marL="0" indent="0">
              <a:buNone/>
            </a:pPr>
            <a:endParaRPr lang="fr-CA" sz="2800" dirty="0" smtClean="0"/>
          </a:p>
          <a:p>
            <a:r>
              <a:rPr lang="fr-CA" sz="4000" b="1" dirty="0" smtClean="0">
                <a:solidFill>
                  <a:srgbClr val="FF0000"/>
                </a:solidFill>
              </a:rPr>
              <a:t>T</a:t>
            </a:r>
            <a:r>
              <a:rPr lang="fr-CA" sz="3200" dirty="0" smtClean="0"/>
              <a:t>ROUBLE DE LA PAROLE </a:t>
            </a:r>
            <a:r>
              <a:rPr lang="fr-CA" sz="2800" dirty="0" smtClean="0"/>
              <a:t>: </a:t>
            </a:r>
            <a:r>
              <a:rPr lang="fr-CA" sz="2400" dirty="0" smtClean="0"/>
              <a:t>Problème de prononciation ?</a:t>
            </a:r>
          </a:p>
          <a:p>
            <a:pPr marL="0" indent="0">
              <a:buNone/>
            </a:pPr>
            <a:endParaRPr lang="fr-CA" sz="2800" dirty="0" smtClean="0"/>
          </a:p>
          <a:p>
            <a:r>
              <a:rPr lang="fr-CA" sz="4000" b="1" dirty="0" smtClean="0">
                <a:solidFill>
                  <a:srgbClr val="FF0000"/>
                </a:solidFill>
              </a:rPr>
              <a:t>E</a:t>
            </a:r>
            <a:r>
              <a:rPr lang="fr-CA" sz="3200" dirty="0" smtClean="0"/>
              <a:t>XTRÊME URGENCE </a:t>
            </a:r>
            <a:r>
              <a:rPr lang="fr-CA" sz="2800" dirty="0" smtClean="0"/>
              <a:t>: </a:t>
            </a:r>
            <a:r>
              <a:rPr lang="fr-CA" sz="2400" dirty="0" smtClean="0"/>
              <a:t>Composez le </a:t>
            </a:r>
            <a:r>
              <a:rPr lang="fr-CA" sz="4000" b="1" dirty="0" smtClean="0">
                <a:solidFill>
                  <a:srgbClr val="FF0000"/>
                </a:solidFill>
              </a:rPr>
              <a:t>911</a:t>
            </a:r>
            <a:r>
              <a:rPr lang="fr-CA" sz="2400" b="1" dirty="0" smtClean="0">
                <a:solidFill>
                  <a:srgbClr val="FF0000"/>
                </a:solidFill>
              </a:rPr>
              <a:t> </a:t>
            </a:r>
            <a:r>
              <a:rPr lang="fr-CA" sz="2400" dirty="0" smtClean="0"/>
              <a:t>!</a:t>
            </a:r>
            <a:endParaRPr lang="fr-CA" sz="2400" b="1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Mario Dubé. UQAR. Automne 2017.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482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01829" y="147337"/>
            <a:ext cx="8911687" cy="1280890"/>
          </a:xfrm>
        </p:spPr>
        <p:txBody>
          <a:bodyPr/>
          <a:lstStyle/>
          <a:p>
            <a:r>
              <a:rPr lang="fr-CA" dirty="0" smtClean="0"/>
              <a:t>                  </a:t>
            </a:r>
            <a:r>
              <a:rPr lang="fr-C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Thèmes proposés</a:t>
            </a:r>
            <a:endParaRPr lang="fr-C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95519" y="1017262"/>
            <a:ext cx="8791575" cy="5029199"/>
          </a:xfrm>
        </p:spPr>
        <p:txBody>
          <a:bodyPr>
            <a:noAutofit/>
          </a:bodyPr>
          <a:lstStyle/>
          <a:p>
            <a:r>
              <a:rPr lang="fr-CA" sz="2800" dirty="0" smtClean="0"/>
              <a:t>Quelques statistiques </a:t>
            </a:r>
            <a:r>
              <a:rPr lang="fr-CA" sz="2800" dirty="0" smtClean="0"/>
              <a:t>…</a:t>
            </a:r>
          </a:p>
          <a:p>
            <a:pPr marL="0" indent="0">
              <a:buNone/>
            </a:pPr>
            <a:endParaRPr lang="fr-CA" sz="1600" dirty="0" smtClean="0"/>
          </a:p>
          <a:p>
            <a:r>
              <a:rPr lang="fr-CA" sz="2800" dirty="0" smtClean="0"/>
              <a:t>Quelques notions physiopathologiques …</a:t>
            </a:r>
          </a:p>
          <a:p>
            <a:pPr marL="0" indent="0">
              <a:buNone/>
            </a:pPr>
            <a:endParaRPr lang="fr-CA" sz="1600" dirty="0"/>
          </a:p>
          <a:p>
            <a:r>
              <a:rPr lang="fr-CA" sz="2800" dirty="0" smtClean="0"/>
              <a:t>Crise </a:t>
            </a:r>
            <a:r>
              <a:rPr lang="fr-CA" sz="2800" dirty="0" smtClean="0"/>
              <a:t>cardiaque vs </a:t>
            </a:r>
            <a:r>
              <a:rPr lang="fr-CA" sz="2800" dirty="0" smtClean="0"/>
              <a:t>Arrêt cardiaque </a:t>
            </a:r>
            <a:r>
              <a:rPr lang="fr-CA" sz="2800" dirty="0" smtClean="0"/>
              <a:t>:</a:t>
            </a:r>
          </a:p>
          <a:p>
            <a:pPr lvl="1"/>
            <a:r>
              <a:rPr lang="fr-CA" sz="2600" dirty="0" smtClean="0"/>
              <a:t>Signes et symptômes</a:t>
            </a:r>
          </a:p>
          <a:p>
            <a:pPr marL="457200" lvl="1" indent="0">
              <a:buNone/>
            </a:pPr>
            <a:endParaRPr lang="fr-CA" dirty="0" smtClean="0"/>
          </a:p>
          <a:p>
            <a:r>
              <a:rPr lang="fr-CA" sz="2800" dirty="0" smtClean="0"/>
              <a:t>AVC :</a:t>
            </a:r>
          </a:p>
          <a:p>
            <a:pPr lvl="1"/>
            <a:r>
              <a:rPr lang="fr-CA" sz="2600" dirty="0" smtClean="0"/>
              <a:t>Signes et symptômes</a:t>
            </a:r>
          </a:p>
          <a:p>
            <a:pPr marL="457200" lvl="1" indent="0">
              <a:buNone/>
            </a:pPr>
            <a:endParaRPr lang="fr-CA" dirty="0" smtClean="0"/>
          </a:p>
          <a:p>
            <a:r>
              <a:rPr lang="fr-CA" sz="2800" dirty="0" smtClean="0"/>
              <a:t>Quand et comment faut-il agir ?</a:t>
            </a:r>
            <a:endParaRPr lang="fr-CA" sz="28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Mario Dubé. UQAR. Automne 2017.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505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70707" y="1588336"/>
            <a:ext cx="8911687" cy="1280890"/>
          </a:xfrm>
        </p:spPr>
        <p:txBody>
          <a:bodyPr/>
          <a:lstStyle/>
          <a:p>
            <a:pPr algn="ctr"/>
            <a:r>
              <a:rPr lang="fr-C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Quand et comment faut-il agir ?</a:t>
            </a:r>
            <a:endParaRPr lang="fr-CA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Mario Dubé. UQAR. Automne 2017.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5" name="Image 4" descr="Quand le stage d’avocat conduit à une &lt;strong&gt;crise cardiaque&lt;/strong&gt; de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707" y="3040410"/>
            <a:ext cx="3612429" cy="2415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09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89212" y="63581"/>
            <a:ext cx="8911687" cy="876945"/>
          </a:xfrm>
        </p:spPr>
        <p:txBody>
          <a:bodyPr>
            <a:noAutofit/>
          </a:bodyPr>
          <a:lstStyle/>
          <a:p>
            <a:pPr algn="ctr"/>
            <a:r>
              <a:rPr lang="fr-C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Quand et comment faut-il agir ?</a:t>
            </a:r>
            <a:br>
              <a:rPr lang="fr-C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fr-CA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449874" y="1245327"/>
            <a:ext cx="9428617" cy="5416730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fr-CA" sz="5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Crise cardiaque</a:t>
            </a:r>
            <a:endParaRPr lang="fr-CA" sz="5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fr-CA" sz="7300" u="sng" dirty="0"/>
          </a:p>
          <a:p>
            <a:pPr lvl="1"/>
            <a:r>
              <a:rPr lang="fr-CA" sz="4500" dirty="0" smtClean="0"/>
              <a:t>Reconnaitre les signes et symptômes</a:t>
            </a:r>
          </a:p>
          <a:p>
            <a:pPr marL="457200" lvl="1" indent="0">
              <a:buNone/>
            </a:pPr>
            <a:endParaRPr lang="fr-CA" sz="4500" dirty="0" smtClean="0"/>
          </a:p>
          <a:p>
            <a:pPr lvl="1"/>
            <a:r>
              <a:rPr lang="fr-CA" sz="4500" dirty="0" smtClean="0"/>
              <a:t>Mettre la personne au repos</a:t>
            </a:r>
          </a:p>
          <a:p>
            <a:pPr marL="457200" lvl="1" indent="0">
              <a:buNone/>
            </a:pPr>
            <a:endParaRPr lang="fr-CA" sz="4500" dirty="0" smtClean="0"/>
          </a:p>
          <a:p>
            <a:pPr lvl="1"/>
            <a:r>
              <a:rPr lang="fr-CA" sz="4500" dirty="0" smtClean="0"/>
              <a:t>Prise de </a:t>
            </a:r>
            <a:r>
              <a:rPr lang="fr-CA" sz="4500" dirty="0" err="1" smtClean="0"/>
              <a:t>Nitro</a:t>
            </a:r>
            <a:r>
              <a:rPr lang="fr-CA" sz="4500" dirty="0" smtClean="0"/>
              <a:t> (</a:t>
            </a:r>
            <a:r>
              <a:rPr lang="fr-CA" sz="4500" i="1" dirty="0" smtClean="0"/>
              <a:t>si cardiaque connu</a:t>
            </a:r>
            <a:r>
              <a:rPr lang="fr-CA" sz="4500" dirty="0" smtClean="0"/>
              <a:t>)</a:t>
            </a:r>
          </a:p>
          <a:p>
            <a:pPr marL="457200" lvl="1" indent="0">
              <a:buNone/>
            </a:pPr>
            <a:endParaRPr lang="fr-CA" sz="4500" dirty="0" smtClean="0"/>
          </a:p>
          <a:p>
            <a:pPr lvl="1"/>
            <a:r>
              <a:rPr lang="fr-CA" sz="4500" dirty="0" smtClean="0"/>
              <a:t>Si douleur persistante :</a:t>
            </a:r>
          </a:p>
          <a:p>
            <a:pPr lvl="2"/>
            <a:r>
              <a:rPr lang="fr-CA" sz="4300" dirty="0" smtClean="0"/>
              <a:t>Consultation dans un centre de santé vs </a:t>
            </a:r>
            <a:r>
              <a:rPr lang="fr-CA" sz="7300" b="1" dirty="0" smtClean="0">
                <a:solidFill>
                  <a:srgbClr val="FF0000"/>
                </a:solidFill>
              </a:rPr>
              <a:t>911</a:t>
            </a:r>
            <a:endParaRPr lang="fr-CA" sz="7300" b="1" dirty="0" smtClean="0">
              <a:solidFill>
                <a:srgbClr val="FF0000"/>
              </a:solidFill>
            </a:endParaRPr>
          </a:p>
          <a:p>
            <a:pPr marL="457200" lvl="1" indent="0">
              <a:buNone/>
            </a:pPr>
            <a:r>
              <a:rPr lang="fr-CA" sz="2200" dirty="0" smtClean="0"/>
              <a:t>								</a:t>
            </a:r>
            <a:r>
              <a:rPr lang="fr-CA" sz="2200" b="1" dirty="0" smtClean="0"/>
              <a:t>	</a:t>
            </a:r>
          </a:p>
          <a:p>
            <a:pPr marL="457200" lvl="1" indent="0">
              <a:buNone/>
            </a:pPr>
            <a:r>
              <a:rPr lang="fr-CA" sz="2200" b="1" dirty="0" smtClean="0"/>
              <a:t>						</a:t>
            </a:r>
            <a:endParaRPr lang="fr-CA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Mario Dubé. UQAR. Automne 2017.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9138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23749" y="202918"/>
            <a:ext cx="8911687" cy="876945"/>
          </a:xfrm>
        </p:spPr>
        <p:txBody>
          <a:bodyPr>
            <a:noAutofit/>
          </a:bodyPr>
          <a:lstStyle/>
          <a:p>
            <a:pPr algn="ctr"/>
            <a:r>
              <a:rPr lang="fr-C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Quand et comment faut-il agir ?</a:t>
            </a:r>
            <a:br>
              <a:rPr lang="fr-C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fr-CA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293120" y="1152907"/>
            <a:ext cx="9428617" cy="527401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CA" sz="32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Arrêt cardiaque</a:t>
            </a:r>
            <a:endParaRPr lang="fr-CA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fr-CA" sz="1600" dirty="0" smtClean="0"/>
          </a:p>
          <a:p>
            <a:r>
              <a:rPr lang="fr-CA" sz="2400" dirty="0" smtClean="0"/>
              <a:t>Vérifier </a:t>
            </a:r>
            <a:r>
              <a:rPr lang="fr-CA" sz="2400" dirty="0" smtClean="0"/>
              <a:t>l’état de conscience</a:t>
            </a:r>
          </a:p>
          <a:p>
            <a:pPr lvl="1"/>
            <a:r>
              <a:rPr lang="fr-CA" sz="2200" b="1" dirty="0" smtClean="0"/>
              <a:t>911</a:t>
            </a:r>
          </a:p>
          <a:p>
            <a:pPr marL="457200" lvl="1" indent="0">
              <a:buNone/>
            </a:pPr>
            <a:endParaRPr lang="fr-CA" sz="2200" b="1" dirty="0" smtClean="0"/>
          </a:p>
          <a:p>
            <a:r>
              <a:rPr lang="fr-CA" sz="2400" dirty="0" smtClean="0"/>
              <a:t>Vérifier </a:t>
            </a:r>
            <a:r>
              <a:rPr lang="fr-CA" sz="2400" dirty="0" smtClean="0"/>
              <a:t>les signes de vie </a:t>
            </a:r>
            <a:r>
              <a:rPr lang="fr-CA" sz="2000" dirty="0" smtClean="0"/>
              <a:t>(</a:t>
            </a:r>
            <a:r>
              <a:rPr lang="fr-CA" sz="2000" i="1" dirty="0" smtClean="0"/>
              <a:t>respiration</a:t>
            </a:r>
            <a:r>
              <a:rPr lang="fr-CA" sz="2000" dirty="0" smtClean="0"/>
              <a:t>, </a:t>
            </a:r>
            <a:r>
              <a:rPr lang="fr-CA" sz="2000" i="1" dirty="0" smtClean="0"/>
              <a:t>pulsation, etc.</a:t>
            </a:r>
            <a:r>
              <a:rPr lang="fr-CA" sz="2000" dirty="0" smtClean="0"/>
              <a:t>)</a:t>
            </a:r>
            <a:endParaRPr lang="fr-CA" sz="2000" dirty="0" smtClean="0"/>
          </a:p>
          <a:p>
            <a:pPr marL="457200" lvl="1" indent="0">
              <a:buNone/>
            </a:pPr>
            <a:endParaRPr lang="fr-CA" sz="2000" dirty="0"/>
          </a:p>
          <a:p>
            <a:r>
              <a:rPr lang="fr-CA" sz="2400" b="1" dirty="0" smtClean="0"/>
              <a:t>Compressions thoraciques</a:t>
            </a:r>
          </a:p>
          <a:p>
            <a:pPr lvl="2"/>
            <a:r>
              <a:rPr lang="fr-CA" sz="2000" dirty="0" smtClean="0"/>
              <a:t>Rapides : </a:t>
            </a:r>
            <a:r>
              <a:rPr lang="fr-CA" sz="2000" b="1" dirty="0" smtClean="0"/>
              <a:t>100-120/minute</a:t>
            </a:r>
          </a:p>
          <a:p>
            <a:pPr lvl="2"/>
            <a:r>
              <a:rPr lang="fr-CA" sz="2000" dirty="0" smtClean="0"/>
              <a:t>Profondes : 2’’ ou 5-6 cm</a:t>
            </a:r>
          </a:p>
          <a:p>
            <a:pPr marL="914400" lvl="2" indent="0">
              <a:buNone/>
            </a:pPr>
            <a:endParaRPr lang="fr-CA" sz="2000" dirty="0" smtClean="0"/>
          </a:p>
          <a:p>
            <a:endParaRPr lang="fr-CA" sz="24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Mario Dubé. UQAR. Automne 2017.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7826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10045" y="249642"/>
            <a:ext cx="8911687" cy="1280890"/>
          </a:xfrm>
        </p:spPr>
        <p:txBody>
          <a:bodyPr/>
          <a:lstStyle/>
          <a:p>
            <a:pPr algn="ctr"/>
            <a:r>
              <a:rPr lang="fr-C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Quand et comment faut-il agir ?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88617" y="1323703"/>
            <a:ext cx="8915400" cy="4465599"/>
          </a:xfrm>
        </p:spPr>
        <p:txBody>
          <a:bodyPr/>
          <a:lstStyle/>
          <a:p>
            <a:pPr marL="0" indent="0" algn="ctr">
              <a:buNone/>
            </a:pPr>
            <a:r>
              <a:rPr lang="fr-CA" sz="32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Arrêt cardiaque</a:t>
            </a:r>
            <a:endParaRPr lang="fr-CA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fr-CA" dirty="0" smtClean="0"/>
          </a:p>
          <a:p>
            <a:r>
              <a:rPr lang="fr-CA" sz="2800" dirty="0" smtClean="0"/>
              <a:t>Compressions thoraciques …</a:t>
            </a:r>
          </a:p>
          <a:p>
            <a:pPr lvl="1"/>
            <a:r>
              <a:rPr lang="fr-CA" sz="2400" dirty="0" smtClean="0"/>
              <a:t>Rapides et profondes</a:t>
            </a:r>
          </a:p>
          <a:p>
            <a:pPr lvl="1"/>
            <a:r>
              <a:rPr lang="fr-CA" sz="2400" dirty="0" smtClean="0"/>
              <a:t>100-120/minute</a:t>
            </a:r>
          </a:p>
          <a:p>
            <a:pPr marL="457200" lvl="1" indent="0">
              <a:buNone/>
            </a:pPr>
            <a:endParaRPr lang="fr-CA" sz="2400" dirty="0" smtClean="0"/>
          </a:p>
          <a:p>
            <a:r>
              <a:rPr lang="fr-CA" sz="2600" dirty="0" smtClean="0"/>
              <a:t>Appendice Xiphoïdienne …</a:t>
            </a:r>
            <a:endParaRPr lang="fr-CA" sz="26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Mario Dubé. UQAR. Automne 2017.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6" name="Image 5" descr="&lt;strong&gt;thorax&lt;/strong&gt;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931" y="3383716"/>
            <a:ext cx="3518263" cy="2814610"/>
          </a:xfrm>
          <a:prstGeom prst="rect">
            <a:avLst/>
          </a:prstGeom>
        </p:spPr>
      </p:pic>
      <p:cxnSp>
        <p:nvCxnSpPr>
          <p:cNvPr id="8" name="Connecteur droit avec flèche 7"/>
          <p:cNvCxnSpPr/>
          <p:nvPr/>
        </p:nvCxnSpPr>
        <p:spPr>
          <a:xfrm>
            <a:off x="6865888" y="4624251"/>
            <a:ext cx="2948672" cy="64443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7325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3919" y="214807"/>
            <a:ext cx="8911687" cy="938100"/>
          </a:xfrm>
        </p:spPr>
        <p:txBody>
          <a:bodyPr>
            <a:normAutofit fontScale="90000"/>
          </a:bodyPr>
          <a:lstStyle/>
          <a:p>
            <a:pPr algn="ctr"/>
            <a:r>
              <a:rPr lang="fr-C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Quand et comment faut-il agir ?</a:t>
            </a:r>
            <a:br>
              <a:rPr lang="fr-C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89212" y="970344"/>
            <a:ext cx="9271862" cy="4613645"/>
          </a:xfrm>
        </p:spPr>
        <p:txBody>
          <a:bodyPr/>
          <a:lstStyle/>
          <a:p>
            <a:pPr marL="0" indent="0" algn="ctr">
              <a:buNone/>
            </a:pPr>
            <a:r>
              <a:rPr lang="fr-CA" sz="32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Arrêt cardiaque</a:t>
            </a:r>
            <a:endParaRPr lang="fr-CA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fr-CA" sz="1600" dirty="0"/>
          </a:p>
          <a:p>
            <a:r>
              <a:rPr lang="fr-CA" sz="2800" b="1" dirty="0" smtClean="0"/>
              <a:t>911</a:t>
            </a:r>
          </a:p>
          <a:p>
            <a:pPr marL="0" indent="0">
              <a:buNone/>
            </a:pPr>
            <a:endParaRPr lang="fr-CA" sz="2400" b="1" dirty="0" smtClean="0"/>
          </a:p>
          <a:p>
            <a:r>
              <a:rPr lang="fr-CA" sz="2800" b="1" dirty="0" smtClean="0"/>
              <a:t>Compressions thoraciques (100-120/minutes)</a:t>
            </a:r>
          </a:p>
          <a:p>
            <a:pPr marL="0" indent="0">
              <a:buNone/>
            </a:pPr>
            <a:endParaRPr lang="fr-CA" sz="2400" b="1" dirty="0" smtClean="0"/>
          </a:p>
          <a:p>
            <a:r>
              <a:rPr lang="fr-CA" sz="2800" b="1" dirty="0" smtClean="0"/>
              <a:t>DEA</a:t>
            </a:r>
            <a:endParaRPr lang="fr-CA" sz="2800" b="1" dirty="0"/>
          </a:p>
          <a:p>
            <a:endParaRPr lang="fr-CA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Mario Dubé. UQAR. Automne 2017.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6" name="Image 5" descr="Défibrillateur automatique — Wikipédi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8423" y="3808911"/>
            <a:ext cx="6992983" cy="2818312"/>
          </a:xfrm>
          <a:prstGeom prst="rect">
            <a:avLst/>
          </a:prstGeom>
        </p:spPr>
      </p:pic>
      <p:cxnSp>
        <p:nvCxnSpPr>
          <p:cNvPr id="8" name="Connecteur droit avec flèche 7"/>
          <p:cNvCxnSpPr/>
          <p:nvPr/>
        </p:nvCxnSpPr>
        <p:spPr>
          <a:xfrm>
            <a:off x="3779520" y="4484914"/>
            <a:ext cx="2952206" cy="153270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7134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>
          <a:xfrm>
            <a:off x="2371498" y="526853"/>
            <a:ext cx="9431338" cy="597408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C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conclusion …</a:t>
            </a:r>
          </a:p>
          <a:p>
            <a:pPr marL="0" indent="0">
              <a:buNone/>
            </a:pPr>
            <a:endParaRPr lang="fr-CA" sz="4000" dirty="0" smtClean="0"/>
          </a:p>
          <a:p>
            <a:r>
              <a:rPr lang="fr-CA" sz="2400" dirty="0" smtClean="0"/>
              <a:t>Une </a:t>
            </a:r>
            <a:r>
              <a:rPr lang="fr-CA" sz="2400" dirty="0" smtClean="0"/>
              <a:t>meilleure reconnaissance des signes et symptômes permet généralement de limiter les délais d’intervention.</a:t>
            </a:r>
          </a:p>
          <a:p>
            <a:pPr marL="0" indent="0">
              <a:buNone/>
            </a:pPr>
            <a:endParaRPr lang="fr-CA" sz="2400" dirty="0" smtClean="0"/>
          </a:p>
          <a:p>
            <a:r>
              <a:rPr lang="fr-CA" sz="2400" dirty="0" smtClean="0"/>
              <a:t>Dans l’arrêt cardiaque et l’AVC, le temps n’est pas ami.</a:t>
            </a:r>
          </a:p>
          <a:p>
            <a:pPr marL="0" indent="0">
              <a:buNone/>
            </a:pPr>
            <a:endParaRPr lang="fr-CA" sz="2400" dirty="0" smtClean="0"/>
          </a:p>
          <a:p>
            <a:r>
              <a:rPr lang="fr-CA" sz="2400" dirty="0" smtClean="0"/>
              <a:t>Une formation RCR est une arme redoutable pour faire reculer les statistiques !</a:t>
            </a:r>
            <a:endParaRPr lang="fr-CA" sz="24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Mario Dubé. UQAR. Automne 2017.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8229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44879" y="251393"/>
            <a:ext cx="8911687" cy="901514"/>
          </a:xfrm>
        </p:spPr>
        <p:txBody>
          <a:bodyPr/>
          <a:lstStyle/>
          <a:p>
            <a:pPr algn="ctr"/>
            <a:r>
              <a:rPr lang="fr-C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Références</a:t>
            </a:r>
            <a:endParaRPr lang="fr-C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295272" y="1532709"/>
            <a:ext cx="9210902" cy="4455972"/>
          </a:xfrm>
        </p:spPr>
        <p:txBody>
          <a:bodyPr/>
          <a:lstStyle/>
          <a:p>
            <a:pPr algn="just"/>
            <a:r>
              <a:rPr lang="fr-CA" dirty="0" smtClean="0"/>
              <a:t>Abramson, B. (2012). Fondation des maladies du cœur et de l’AVC. </a:t>
            </a:r>
            <a:r>
              <a:rPr lang="fr-CA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santé du cœur</a:t>
            </a:r>
            <a:r>
              <a:rPr lang="fr-CA" dirty="0" smtClean="0"/>
              <a:t>. Éditions de l’homme.</a:t>
            </a:r>
          </a:p>
          <a:p>
            <a:pPr algn="just"/>
            <a:r>
              <a:rPr lang="fr-CA" dirty="0" smtClean="0"/>
              <a:t>Beaumont, J-L (2012). </a:t>
            </a:r>
            <a:r>
              <a:rPr lang="fr-CA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 arythmies cardiaques : un guide clinique et thérapeutique</a:t>
            </a:r>
            <a:r>
              <a:rPr lang="fr-CA" dirty="0" smtClean="0"/>
              <a:t>. Chenelière-éducation.</a:t>
            </a:r>
          </a:p>
          <a:p>
            <a:pPr algn="just"/>
            <a:r>
              <a:rPr lang="fr-CA" dirty="0" smtClean="0"/>
              <a:t>Davidson, D. (2008). </a:t>
            </a:r>
            <a:r>
              <a:rPr lang="fr-CA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Comprendre les maladies cardiovasculaires</a:t>
            </a:r>
            <a:r>
              <a:rPr lang="fr-CA" dirty="0" smtClean="0"/>
              <a:t>. Les publications Modus Vivendi </a:t>
            </a:r>
            <a:r>
              <a:rPr lang="fr-CA" dirty="0" err="1" smtClean="0"/>
              <a:t>inc.</a:t>
            </a:r>
            <a:endParaRPr lang="fr-CA" dirty="0" smtClean="0"/>
          </a:p>
          <a:p>
            <a:pPr algn="just"/>
            <a:r>
              <a:rPr lang="fr-CA" dirty="0" smtClean="0"/>
              <a:t>Fondation des maladies du cœur et de l’AVC (2015). </a:t>
            </a:r>
            <a:r>
              <a:rPr lang="fr-CA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Nouvelles lignes directrices 2015</a:t>
            </a:r>
            <a:r>
              <a:rPr lang="fr-CA" dirty="0" smtClean="0"/>
              <a:t>. FMCQ.</a:t>
            </a:r>
          </a:p>
          <a:p>
            <a:pPr algn="just"/>
            <a:r>
              <a:rPr lang="fr-CA" dirty="0" smtClean="0"/>
              <a:t>Statistiques Canada (2009). </a:t>
            </a:r>
            <a:r>
              <a:rPr lang="fr-CA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Principales cause de décès au Canada</a:t>
            </a:r>
            <a:r>
              <a:rPr lang="fr-CA" dirty="0" smtClean="0"/>
              <a:t>. Statistiques Canada.</a:t>
            </a:r>
          </a:p>
          <a:p>
            <a:pPr algn="just"/>
            <a:r>
              <a:rPr lang="fr-CA" dirty="0" smtClean="0"/>
              <a:t>Urden, L. L. and al. (2014). </a:t>
            </a:r>
            <a:r>
              <a:rPr lang="fr-CA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Soins infirmiers : Soins critiques </a:t>
            </a:r>
            <a:r>
              <a:rPr lang="fr-CA" dirty="0" smtClean="0"/>
              <a:t>(traduction française). Chenelière éducation.</a:t>
            </a:r>
          </a:p>
          <a:p>
            <a:endParaRPr lang="fr-CA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Mario Dubé. UQAR. Automne 2017.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6996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79119" y="329899"/>
            <a:ext cx="8911687" cy="1280890"/>
          </a:xfrm>
        </p:spPr>
        <p:txBody>
          <a:bodyPr/>
          <a:lstStyle/>
          <a:p>
            <a:pPr algn="ctr"/>
            <a:r>
              <a:rPr lang="fr-CA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Adresse vidéo …</a:t>
            </a:r>
            <a:endParaRPr lang="fr-CA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www.youtube.com/watch?v=b8KUFFGs1jY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Mario Dubé. UQAR. Automne 2017.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8336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75210" y="1390464"/>
            <a:ext cx="8911687" cy="1280890"/>
          </a:xfrm>
        </p:spPr>
        <p:txBody>
          <a:bodyPr/>
          <a:lstStyle/>
          <a:p>
            <a:pPr algn="ctr"/>
            <a:r>
              <a:rPr lang="fr-C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Quelques statistiques …</a:t>
            </a:r>
            <a:br>
              <a:rPr lang="fr-C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fr-C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Mario Dubé. UQAR. Automne 2017.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5" name="Image 4" descr="Free illustration: Statistics, Chart, Graphic, Bar - Free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007" y="2830494"/>
            <a:ext cx="3065417" cy="2164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793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05542" y="194418"/>
            <a:ext cx="8911687" cy="1013126"/>
          </a:xfrm>
        </p:spPr>
        <p:txBody>
          <a:bodyPr>
            <a:noAutofit/>
          </a:bodyPr>
          <a:lstStyle/>
          <a:p>
            <a:pPr algn="ctr"/>
            <a:r>
              <a:rPr lang="fr-C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Quelques statistiques …</a:t>
            </a:r>
            <a:r>
              <a:rPr lang="fr-C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fr-C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fr-C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900937" y="1355619"/>
            <a:ext cx="9544050" cy="4780189"/>
          </a:xfrm>
        </p:spPr>
        <p:txBody>
          <a:bodyPr>
            <a:normAutofit/>
          </a:bodyPr>
          <a:lstStyle/>
          <a:p>
            <a:pPr algn="just"/>
            <a:r>
              <a:rPr lang="fr-CA" sz="2400" dirty="0" smtClean="0"/>
              <a:t>La </a:t>
            </a:r>
            <a:r>
              <a:rPr lang="fr-CA" sz="2400" b="1" dirty="0" smtClean="0"/>
              <a:t>maladie cardiaque </a:t>
            </a:r>
            <a:r>
              <a:rPr lang="fr-CA" sz="2400" dirty="0" smtClean="0"/>
              <a:t>et l’</a:t>
            </a:r>
            <a:r>
              <a:rPr lang="fr-CA" sz="2400" b="1" dirty="0" smtClean="0"/>
              <a:t>AVC</a:t>
            </a:r>
            <a:r>
              <a:rPr lang="fr-CA" sz="2400" dirty="0" smtClean="0"/>
              <a:t> provoquent la mort précoce de près de 1 canadien sur trois.</a:t>
            </a:r>
          </a:p>
          <a:p>
            <a:pPr marL="0" indent="0">
              <a:buNone/>
            </a:pPr>
            <a:endParaRPr lang="fr-CA" sz="1000" dirty="0" smtClean="0"/>
          </a:p>
          <a:p>
            <a:pPr lvl="1"/>
            <a:r>
              <a:rPr lang="fr-CA" sz="2000" dirty="0" smtClean="0"/>
              <a:t>«</a:t>
            </a:r>
            <a:r>
              <a:rPr lang="fr-CA" sz="2000" dirty="0" smtClean="0"/>
              <a:t>Tuent» une personne toutes les </a:t>
            </a:r>
            <a:r>
              <a:rPr lang="fr-CA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 minutes</a:t>
            </a:r>
            <a:r>
              <a:rPr lang="fr-CA" sz="2000" dirty="0" smtClean="0"/>
              <a:t>.</a:t>
            </a:r>
          </a:p>
          <a:p>
            <a:pPr marL="457200" lvl="1" indent="0">
              <a:buNone/>
            </a:pPr>
            <a:endParaRPr lang="fr-CA" sz="1000" dirty="0" smtClean="0"/>
          </a:p>
          <a:p>
            <a:pPr marL="400050"/>
            <a:r>
              <a:rPr lang="fr-CA" sz="2200" dirty="0"/>
              <a:t>La fréquence des </a:t>
            </a:r>
            <a:r>
              <a:rPr lang="fr-CA" sz="2200" b="1" dirty="0"/>
              <a:t>cardiopathies</a:t>
            </a:r>
            <a:r>
              <a:rPr lang="fr-CA" sz="2200" dirty="0"/>
              <a:t> est 2 à 3 fois plus élevée chez les femmes ménopausées que chez les femmes non ménopausées du même âge. </a:t>
            </a:r>
          </a:p>
          <a:p>
            <a:pPr lvl="1"/>
            <a:r>
              <a:rPr lang="fr-CA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CA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fr-CA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Œstrogène</a:t>
            </a:r>
            <a:r>
              <a:rPr lang="fr-CA" sz="2000" dirty="0" smtClean="0"/>
              <a:t> </a:t>
            </a:r>
            <a:r>
              <a:rPr lang="fr-CA" sz="2000" dirty="0"/>
              <a:t>= </a:t>
            </a:r>
            <a:r>
              <a:rPr lang="fr-CA" sz="2000" dirty="0" smtClean="0"/>
              <a:t>Diminution </a:t>
            </a:r>
            <a:r>
              <a:rPr lang="fr-CA" sz="2000" i="1" dirty="0" smtClean="0"/>
              <a:t>de la protection </a:t>
            </a:r>
            <a:r>
              <a:rPr lang="fr-CA" sz="2000" i="1" dirty="0"/>
              <a:t>des artères coronaires</a:t>
            </a:r>
            <a:r>
              <a:rPr lang="fr-CA" sz="2000" i="1" dirty="0" smtClean="0"/>
              <a:t>.</a:t>
            </a:r>
          </a:p>
          <a:p>
            <a:pPr marL="457200" lvl="1" indent="0">
              <a:buNone/>
            </a:pPr>
            <a:endParaRPr lang="fr-CA" sz="1000" dirty="0" smtClean="0"/>
          </a:p>
          <a:p>
            <a:pPr algn="just"/>
            <a:r>
              <a:rPr lang="fr-CA" sz="2400" dirty="0" smtClean="0"/>
              <a:t>La </a:t>
            </a:r>
            <a:r>
              <a:rPr lang="fr-CA" sz="2400" b="1" dirty="0" smtClean="0"/>
              <a:t>maladie cardiaque </a:t>
            </a:r>
            <a:r>
              <a:rPr lang="fr-CA" sz="2400" dirty="0" smtClean="0"/>
              <a:t>et l’</a:t>
            </a:r>
            <a:r>
              <a:rPr lang="fr-CA" sz="2400" b="1" dirty="0" smtClean="0"/>
              <a:t>AVC</a:t>
            </a:r>
            <a:r>
              <a:rPr lang="fr-CA" sz="2400" dirty="0" smtClean="0"/>
              <a:t> demeurent encore aujourd’hui </a:t>
            </a:r>
            <a:r>
              <a:rPr lang="fr-CA" sz="2400" dirty="0" smtClean="0"/>
              <a:t>les </a:t>
            </a:r>
            <a:r>
              <a:rPr lang="fr-CA" sz="2400" dirty="0" smtClean="0"/>
              <a:t>principales causes de décès dans le monde. 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Mario Dubé. UQAR. Automne 2017.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7" name="Image 6" descr="File:Sciences de la terre.svg — Wikimedia Common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1637" y="5793315"/>
            <a:ext cx="997131" cy="997131"/>
          </a:xfrm>
          <a:prstGeom prst="rect">
            <a:avLst/>
          </a:prstGeom>
        </p:spPr>
      </p:pic>
      <p:sp>
        <p:nvSpPr>
          <p:cNvPr id="8" name="Flèche vers le bas 7"/>
          <p:cNvSpPr/>
          <p:nvPr/>
        </p:nvSpPr>
        <p:spPr>
          <a:xfrm>
            <a:off x="2786488" y="4414497"/>
            <a:ext cx="152399" cy="37091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65010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14251" y="270740"/>
            <a:ext cx="8911687" cy="1280890"/>
          </a:xfrm>
        </p:spPr>
        <p:txBody>
          <a:bodyPr/>
          <a:lstStyle/>
          <a:p>
            <a:pPr algn="ctr"/>
            <a:r>
              <a:rPr lang="fr-C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Quelques statistiques …</a:t>
            </a:r>
            <a:br>
              <a:rPr lang="fr-C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314251" y="2595155"/>
            <a:ext cx="8915400" cy="273449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CA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Dans le cas d’un </a:t>
            </a:r>
            <a:r>
              <a:rPr lang="fr-CA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arrêt cardiaque</a:t>
            </a:r>
            <a:r>
              <a:rPr lang="fr-CA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chaque minute qui s’écoule diminue de 10% les chances de survie.</a:t>
            </a:r>
            <a:endParaRPr lang="fr-CA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Mario Dubé. UQAR. Automne 2017.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Ellipse 5"/>
          <p:cNvSpPr/>
          <p:nvPr/>
        </p:nvSpPr>
        <p:spPr>
          <a:xfrm>
            <a:off x="2168434" y="1445624"/>
            <a:ext cx="9466217" cy="3561806"/>
          </a:xfrm>
          <a:prstGeom prst="ellipse">
            <a:avLst/>
          </a:prstGeom>
          <a:noFill/>
          <a:ln>
            <a:solidFill>
              <a:srgbClr val="C0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58227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46218" y="1564636"/>
            <a:ext cx="9501640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fr-CA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Quelques notions physiopathologiques …</a:t>
            </a:r>
            <a:r>
              <a:rPr lang="fr-CA" dirty="0"/>
              <a:t/>
            </a:r>
            <a:br>
              <a:rPr lang="fr-CA" dirty="0"/>
            </a:br>
            <a:endParaRPr lang="fr-CA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Mario Dubé. UQAR. Automne 2017.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5" name="Image 4" descr="Poemas de Arturo Guillamón Insa: Trazos de corazó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1669" y="2549435"/>
            <a:ext cx="3135086" cy="2351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981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73274" y="147337"/>
            <a:ext cx="9431338" cy="1280890"/>
          </a:xfrm>
        </p:spPr>
        <p:txBody>
          <a:bodyPr/>
          <a:lstStyle/>
          <a:p>
            <a:pPr algn="ctr"/>
            <a:r>
              <a:rPr lang="fr-C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Quelques notions physiopathologiques …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073274" y="1428227"/>
            <a:ext cx="8915400" cy="4422035"/>
          </a:xfrm>
        </p:spPr>
        <p:txBody>
          <a:bodyPr>
            <a:normAutofit/>
          </a:bodyPr>
          <a:lstStyle/>
          <a:p>
            <a:r>
              <a:rPr lang="fr-C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Artères coronaires</a:t>
            </a:r>
            <a:r>
              <a:rPr lang="fr-C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CA" sz="2400" dirty="0" smtClean="0"/>
              <a:t>:</a:t>
            </a:r>
          </a:p>
          <a:p>
            <a:pPr lvl="1"/>
            <a:r>
              <a:rPr lang="fr-CA" sz="2000" dirty="0" smtClean="0"/>
              <a:t>Artères </a:t>
            </a:r>
            <a:r>
              <a:rPr lang="fr-CA" sz="2000" dirty="0" smtClean="0"/>
              <a:t>qui</a:t>
            </a:r>
            <a:r>
              <a:rPr lang="fr-CA" sz="2000" dirty="0"/>
              <a:t> </a:t>
            </a:r>
            <a:r>
              <a:rPr lang="fr-CA" sz="2000" dirty="0" smtClean="0"/>
              <a:t>recouvrent la </a:t>
            </a:r>
            <a:r>
              <a:rPr lang="fr-CA" sz="2000" dirty="0"/>
              <a:t>surface du </a:t>
            </a:r>
            <a:r>
              <a:rPr lang="fr-CA" sz="2000" dirty="0" smtClean="0"/>
              <a:t>cœur</a:t>
            </a:r>
          </a:p>
          <a:p>
            <a:pPr marL="457200" lvl="1" indent="0">
              <a:buNone/>
            </a:pPr>
            <a:endParaRPr lang="fr-CA" sz="2000" dirty="0" smtClean="0"/>
          </a:p>
          <a:p>
            <a:pPr lvl="1"/>
            <a:r>
              <a:rPr lang="fr-CA" sz="2000" dirty="0" smtClean="0"/>
              <a:t>Qui permettent d’irriguer et de nourrir le muscle cardiaque</a:t>
            </a:r>
            <a:r>
              <a:rPr lang="fr-CA" sz="2000" dirty="0"/>
              <a:t> (myocarde</a:t>
            </a:r>
            <a:r>
              <a:rPr lang="fr-CA" sz="2000" dirty="0" smtClean="0"/>
              <a:t>)</a:t>
            </a:r>
          </a:p>
          <a:p>
            <a:pPr marL="457200" lvl="1" indent="0">
              <a:buNone/>
            </a:pPr>
            <a:endParaRPr lang="fr-CA" sz="2000" dirty="0" smtClean="0"/>
          </a:p>
          <a:p>
            <a:pPr lvl="1"/>
            <a:r>
              <a:rPr lang="fr-CA" sz="2000" dirty="0" smtClean="0"/>
              <a:t>Tristement sujet à l’athérosclérose</a:t>
            </a:r>
            <a:endParaRPr lang="fr-CA" sz="20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Mario Dubé. UQAR. Automne 2017.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3074" name="Picture 2" descr="Résultats de recherche d'images pour « artères coronaires 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1989" y="3187337"/>
            <a:ext cx="4990011" cy="3670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0216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985555" y="147337"/>
            <a:ext cx="9875519" cy="1280890"/>
          </a:xfrm>
        </p:spPr>
        <p:txBody>
          <a:bodyPr>
            <a:normAutofit/>
          </a:bodyPr>
          <a:lstStyle/>
          <a:p>
            <a:pPr algn="ctr"/>
            <a:r>
              <a:rPr lang="fr-C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Quelques notions physiopathologiques …</a:t>
            </a:r>
            <a:r>
              <a:rPr lang="fr-CA" dirty="0"/>
              <a:t/>
            </a:r>
            <a:br>
              <a:rPr lang="fr-CA" dirty="0"/>
            </a:br>
            <a:endParaRPr lang="fr-CA" dirty="0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Mario Dubé. UQAR. Automne 2017.</a:t>
            </a:r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1028" name="Picture 4" descr="Résultats de recherche d'images pour « images de l'athérosclérose 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6649" y="1266826"/>
            <a:ext cx="6852477" cy="4964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0970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1907178" y="285489"/>
            <a:ext cx="9449116" cy="1280890"/>
          </a:xfrm>
        </p:spPr>
        <p:txBody>
          <a:bodyPr>
            <a:normAutofit/>
          </a:bodyPr>
          <a:lstStyle/>
          <a:p>
            <a:pPr algn="ctr"/>
            <a:r>
              <a:rPr lang="fr-C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Quelques notions physiopathologiques …</a:t>
            </a:r>
            <a:r>
              <a:rPr lang="fr-C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fr-C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fr-CA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Mario Dubé. UQAR. Automne 2017.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2052" name="Picture 4" descr="Résultats de recherche d'images pour « images de l'infarctus 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152907"/>
            <a:ext cx="6638925" cy="5121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631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rin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1894</TotalTime>
  <Words>931</Words>
  <Application>Microsoft Office PowerPoint</Application>
  <PresentationFormat>Grand écran</PresentationFormat>
  <Paragraphs>218</Paragraphs>
  <Slides>27</Slides>
  <Notes>0</Notes>
  <HiddenSlides>0</HiddenSlides>
  <MMClips>1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27</vt:i4>
      </vt:variant>
    </vt:vector>
  </HeadingPairs>
  <TitlesOfParts>
    <vt:vector size="32" baseType="lpstr">
      <vt:lpstr>Arial</vt:lpstr>
      <vt:lpstr>Calibri</vt:lpstr>
      <vt:lpstr>Century Gothic</vt:lpstr>
      <vt:lpstr>Wingdings 3</vt:lpstr>
      <vt:lpstr>Brin</vt:lpstr>
      <vt:lpstr>Poser le bon geste devant l’arrêt cardiaque et l’AVC</vt:lpstr>
      <vt:lpstr>                  Thèmes proposés</vt:lpstr>
      <vt:lpstr>Quelques statistiques … </vt:lpstr>
      <vt:lpstr>Quelques statistiques … </vt:lpstr>
      <vt:lpstr>Quelques statistiques … </vt:lpstr>
      <vt:lpstr>Quelques notions physiopathologiques … </vt:lpstr>
      <vt:lpstr>Quelques notions physiopathologiques …</vt:lpstr>
      <vt:lpstr>Quelques notions physiopathologiques … </vt:lpstr>
      <vt:lpstr>Quelques notions physiopathologiques … </vt:lpstr>
      <vt:lpstr>Quelques notions physiopathologiques … </vt:lpstr>
      <vt:lpstr>Quelques notions physiopathologiques … </vt:lpstr>
      <vt:lpstr>Crise cardiaque vs Arrêt cardiaque   Signes et symptômes </vt:lpstr>
      <vt:lpstr>Crise cardiaque vs Arrêt cardiaque </vt:lpstr>
      <vt:lpstr>Crise cardiaque vs Arrêt cardiaque</vt:lpstr>
      <vt:lpstr>AVC   Signes et symptômes </vt:lpstr>
      <vt:lpstr>L’AVC</vt:lpstr>
      <vt:lpstr>Quand et comment faut-il agir ? </vt:lpstr>
      <vt:lpstr>Présentation PowerPoint</vt:lpstr>
      <vt:lpstr>Quand et comment faut-il agir ? VITE</vt:lpstr>
      <vt:lpstr>Quand et comment faut-il agir ?</vt:lpstr>
      <vt:lpstr>Quand et comment faut-il agir ? </vt:lpstr>
      <vt:lpstr>Quand et comment faut-il agir ? </vt:lpstr>
      <vt:lpstr>Quand et comment faut-il agir ?</vt:lpstr>
      <vt:lpstr>Quand et comment faut-il agir ? </vt:lpstr>
      <vt:lpstr>Présentation PowerPoint</vt:lpstr>
      <vt:lpstr>Références</vt:lpstr>
      <vt:lpstr>Adresse vidéo …</vt:lpstr>
    </vt:vector>
  </TitlesOfParts>
  <Company>UQAR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Avoir sa santé vasculaire à cœur !</dc:title>
  <dc:creator>Usager UQAR</dc:creator>
  <cp:lastModifiedBy>Dubé Mario</cp:lastModifiedBy>
  <cp:revision>171</cp:revision>
  <cp:lastPrinted>2016-11-02T16:44:48Z</cp:lastPrinted>
  <dcterms:created xsi:type="dcterms:W3CDTF">2016-10-31T17:21:48Z</dcterms:created>
  <dcterms:modified xsi:type="dcterms:W3CDTF">2017-10-18T15:15:27Z</dcterms:modified>
</cp:coreProperties>
</file>