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5" r:id="rId5"/>
    <p:sldId id="290" r:id="rId6"/>
    <p:sldId id="291" r:id="rId7"/>
    <p:sldId id="289" r:id="rId8"/>
    <p:sldId id="288" r:id="rId9"/>
    <p:sldId id="292" r:id="rId10"/>
    <p:sldId id="267" r:id="rId11"/>
    <p:sldId id="263" r:id="rId12"/>
    <p:sldId id="268" r:id="rId13"/>
    <p:sldId id="260" r:id="rId14"/>
    <p:sldId id="261" r:id="rId15"/>
    <p:sldId id="266" r:id="rId16"/>
    <p:sldId id="262" r:id="rId17"/>
    <p:sldId id="269" r:id="rId18"/>
    <p:sldId id="270" r:id="rId19"/>
    <p:sldId id="271" r:id="rId20"/>
    <p:sldId id="259" r:id="rId21"/>
    <p:sldId id="273" r:id="rId22"/>
    <p:sldId id="264" r:id="rId23"/>
    <p:sldId id="293" r:id="rId24"/>
    <p:sldId id="294" r:id="rId25"/>
    <p:sldId id="272" r:id="rId26"/>
    <p:sldId id="265" r:id="rId27"/>
    <p:sldId id="274" r:id="rId28"/>
    <p:sldId id="29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8"/>
  </p:normalViewPr>
  <p:slideViewPr>
    <p:cSldViewPr snapToGrid="0" snapToObjects="1">
      <p:cViewPr varScale="1">
        <p:scale>
          <a:sx n="109" d="100"/>
          <a:sy n="109" d="100"/>
        </p:scale>
        <p:origin x="172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348" y="1371600"/>
            <a:ext cx="8147304" cy="1344168"/>
          </a:xfrm>
        </p:spPr>
        <p:txBody>
          <a:bodyPr vert="horz" lIns="91440" tIns="45720" rIns="91440" bIns="45720"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914400" rtl="0" eaLnBrk="1" latinLnBrk="0" hangingPunct="1">
              <a:lnSpc>
                <a:spcPts val="6400"/>
              </a:lnSpc>
              <a:spcBef>
                <a:spcPct val="0"/>
              </a:spcBef>
              <a:buNone/>
              <a:defRPr sz="60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fr-CA"/>
              <a:t>Cliquez et modifiez le titre</a:t>
            </a:r>
            <a:endParaRPr/>
          </a:p>
        </p:txBody>
      </p:sp>
      <p:sp>
        <p:nvSpPr>
          <p:cNvPr id="3" name="Subtitle 2"/>
          <p:cNvSpPr>
            <a:spLocks noGrp="1"/>
          </p:cNvSpPr>
          <p:nvPr>
            <p:ph type="subTitle" idx="1"/>
          </p:nvPr>
        </p:nvSpPr>
        <p:spPr>
          <a:xfrm>
            <a:off x="498348" y="2715767"/>
            <a:ext cx="8147304" cy="667512"/>
          </a:xfrm>
        </p:spPr>
        <p:txBody>
          <a:bodyPr vert="horz" lIns="91440" tIns="45720" rIns="91440" bIns="45720" rtlCol="0">
            <a:normAutofit/>
            <a:scene3d>
              <a:camera prst="orthographicFront"/>
              <a:lightRig rig="threePt" dir="t"/>
            </a:scene3d>
            <a:sp3d extrusionH="57150">
              <a:bevelT w="38100" h="38100" prst="relaxedInset"/>
              <a:bevelB w="38100" h="38100" prst="relaxedInset"/>
            </a:sp3d>
          </a:bodyPr>
          <a:lstStyle>
            <a:lvl1pPr marL="0" indent="0" algn="ctr" defTabSz="914400" rtl="0" eaLnBrk="1" latinLnBrk="0" hangingPunct="1">
              <a:spcBef>
                <a:spcPts val="0"/>
              </a:spcBef>
              <a:buClr>
                <a:schemeClr val="tx1">
                  <a:lumMod val="75000"/>
                  <a:lumOff val="25000"/>
                </a:schemeClr>
              </a:buClr>
              <a:buSzPct val="75000"/>
              <a:buFont typeface="Wingdings 2" pitchFamily="18" charset="2"/>
              <a:buNone/>
              <a:defRPr sz="22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Cliquez pour modifier le style des sous-titres du masque</a:t>
            </a:r>
            <a:endParaRPr dirty="0"/>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B449D725-AF79-4FB6-8D02-83EAC61E3211}" type="datetimeFigureOut">
              <a:rPr lang="en-US" smtClean="0"/>
              <a:t>11/26/19</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76629CB-7937-4506-A327-ACF88B95BB03}" type="slidenum">
              <a:rPr lang="en-US" smtClean="0"/>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fr-CA"/>
              <a:t>Cliquez et modifiez le titre</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spcBef>
                <a:spcPts val="6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B449D725-AF79-4FB6-8D02-83EAC61E3211}" type="datetimeFigureOut">
              <a:rPr lang="en-US" smtClean="0"/>
              <a:t>11/26/19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629CB-7937-4506-A327-ACF88B95BB03}" type="slidenum">
              <a:rPr lang="en-US" smtClean="0"/>
              <a:t>‹n°›</a:t>
            </a:fld>
            <a:endParaRPr lang="en-US"/>
          </a:p>
        </p:txBody>
      </p:sp>
      <p:sp>
        <p:nvSpPr>
          <p:cNvPr id="8" name="Picture Placeholder 2"/>
          <p:cNvSpPr>
            <a:spLocks noGrp="1"/>
          </p:cNvSpPr>
          <p:nvPr>
            <p:ph type="pic" idx="1"/>
          </p:nvPr>
        </p:nvSpPr>
        <p:spPr>
          <a:xfrm>
            <a:off x="4805045" y="430306"/>
            <a:ext cx="3840480" cy="5432612"/>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91440" tIns="45720" rIns="91440" bIns="45720" rtlCol="0">
            <a:normAutofit/>
          </a:bodyPr>
          <a:lstStyle>
            <a:lvl1pPr marL="457200" indent="-457200" algn="l" defTabSz="914400" rtl="0" eaLnBrk="1" latinLnBrk="0" hangingPunct="1">
              <a:spcBef>
                <a:spcPts val="2000"/>
              </a:spcBef>
              <a:buClr>
                <a:schemeClr val="accent2">
                  <a:lumMod val="50000"/>
                  <a:lumOff val="50000"/>
                </a:schemeClr>
              </a:buClr>
              <a:buSzPct val="75000"/>
              <a:buFont typeface="Wingdings 2" pitchFamily="18" charset="2"/>
              <a:buNone/>
              <a:defRPr sz="2200" kern="1200">
                <a:solidFill>
                  <a:schemeClr val="tx1">
                    <a:lumMod val="75000"/>
                    <a:lumOff val="2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a:t>Faire glisser l'image vers l'espace réservé ou cliquer sur l'icône pour l'ajouter</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Vertical Text Placeholder 2"/>
          <p:cNvSpPr>
            <a:spLocks noGrp="1"/>
          </p:cNvSpPr>
          <p:nvPr>
            <p:ph type="body" orient="vert" idx="1"/>
          </p:nvPr>
        </p:nvSpPr>
        <p:spPr/>
        <p:txBody>
          <a:bodyPr vert="eaVert"/>
          <a:lstStyle>
            <a:lvl5pPr>
              <a:defRPr/>
            </a:lvl5pPr>
            <a:lvl7pPr marL="2743200" indent="-457200">
              <a:defRPr/>
            </a:lvl7pPr>
            <a:lvl8pPr marL="2743200" indent="-457200">
              <a:defRPr/>
            </a:lvl8pPr>
            <a:lvl9pPr marL="2743200" indent="-457200">
              <a:defRPr/>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1412" y="417513"/>
            <a:ext cx="1600200" cy="5708650"/>
          </a:xfrm>
        </p:spPr>
        <p:txBody>
          <a:bodyPr vert="eaVert"/>
          <a:lstStyle/>
          <a:p>
            <a:r>
              <a:rPr lang="fr-CA"/>
              <a:t>Cliquez et modifiez le titre</a:t>
            </a:r>
            <a:endParaRPr/>
          </a:p>
        </p:txBody>
      </p:sp>
      <p:sp>
        <p:nvSpPr>
          <p:cNvPr id="3" name="Vertical Text Placeholder 2"/>
          <p:cNvSpPr>
            <a:spLocks noGrp="1"/>
          </p:cNvSpPr>
          <p:nvPr>
            <p:ph type="body" orient="vert" idx="1"/>
          </p:nvPr>
        </p:nvSpPr>
        <p:spPr>
          <a:xfrm>
            <a:off x="511174" y="417513"/>
            <a:ext cx="6499225" cy="5708650"/>
          </a:xfrm>
        </p:spPr>
        <p:txBody>
          <a:bodyPr vert="eaVert"/>
          <a:lstStyle>
            <a:lvl5pPr>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ermeture">
    <p:bg>
      <p:bgRef idx="1003">
        <a:schemeClr val="bg2"/>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B449D725-AF79-4FB6-8D02-83EAC61E3211}" type="datetimeFigureOut">
              <a:rPr lang="en-US" smtClean="0"/>
              <a:t>11/26/19</a:t>
            </a:fld>
            <a:endParaRPr lang="en-US"/>
          </a:p>
        </p:txBody>
      </p:sp>
      <p:sp>
        <p:nvSpPr>
          <p:cNvPr id="4" name="Footer Placeholder 3"/>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5" name="Slide Number Placeholder 4"/>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76629CB-7937-4506-A327-ACF88B95BB03}" type="slidenum">
              <a:rPr lang="en-US" smtClean="0"/>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Content Placeholder 2"/>
          <p:cNvSpPr>
            <a:spLocks noGrp="1"/>
          </p:cNvSpPr>
          <p:nvPr>
            <p:ph idx="1"/>
          </p:nvPr>
        </p:nvSpPr>
        <p:spPr/>
        <p:txBody>
          <a:bodyPr/>
          <a:lstStyle>
            <a:lvl5pPr>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475" y="4343398"/>
            <a:ext cx="8147049" cy="1346013"/>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fr-CA"/>
              <a:t>Cliquez et modifiez le titre</a:t>
            </a:r>
            <a:endParaRPr/>
          </a:p>
        </p:txBody>
      </p:sp>
      <p:sp>
        <p:nvSpPr>
          <p:cNvPr id="3" name="Subtitle 2"/>
          <p:cNvSpPr>
            <a:spLocks noGrp="1"/>
          </p:cNvSpPr>
          <p:nvPr>
            <p:ph type="subTitle" idx="1"/>
          </p:nvPr>
        </p:nvSpPr>
        <p:spPr>
          <a:xfrm>
            <a:off x="498475" y="5688105"/>
            <a:ext cx="8147050" cy="663387"/>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Cliquez pour modifier le style des sous-titres du masque</a:t>
            </a:r>
            <a:endParaRPr dirty="0"/>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B449D725-AF79-4FB6-8D02-83EAC61E3211}" type="datetimeFigureOut">
              <a:rPr lang="en-US" smtClean="0"/>
              <a:t>11/26/19</a:t>
            </a:fld>
            <a:endParaRPr lang="en-US"/>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076629CB-7937-4506-A327-ACF88B95BB03}" type="slidenum">
              <a:rPr lang="en-US" smtClean="0"/>
              <a:t>‹n°›</a:t>
            </a:fld>
            <a:endParaRPr lang="en-US"/>
          </a:p>
        </p:txBody>
      </p:sp>
      <p:sp>
        <p:nvSpPr>
          <p:cNvPr id="8" name="Picture Placeholder 7"/>
          <p:cNvSpPr>
            <a:spLocks noGrp="1"/>
          </p:cNvSpPr>
          <p:nvPr>
            <p:ph type="pic" sz="quarter" idx="13"/>
          </p:nvPr>
        </p:nvSpPr>
        <p:spPr>
          <a:xfrm>
            <a:off x="1981200" y="685800"/>
            <a:ext cx="5181600" cy="33528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fr-CA"/>
              <a:t>Faire glisser l'image vers l'espace réservé ou cliquer sur l'icône pour l'ajouter</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98475" y="1774826"/>
            <a:ext cx="8147050" cy="1873250"/>
          </a:xfrm>
        </p:spPr>
        <p:txBody>
          <a:bodyPr anchor="b" anchorCtr="0"/>
          <a:lstStyle>
            <a:lvl1pPr algn="ctr">
              <a:defRPr sz="6000" b="0" cap="none" baseline="0"/>
            </a:lvl1pPr>
          </a:lstStyle>
          <a:p>
            <a:r>
              <a:rPr lang="fr-CA"/>
              <a:t>Cliquez et modifiez le titre</a:t>
            </a:r>
            <a:endParaRPr/>
          </a:p>
        </p:txBody>
      </p:sp>
      <p:sp>
        <p:nvSpPr>
          <p:cNvPr id="3" name="Text Placeholder 2"/>
          <p:cNvSpPr>
            <a:spLocks noGrp="1"/>
          </p:cNvSpPr>
          <p:nvPr>
            <p:ph type="body" idx="1"/>
          </p:nvPr>
        </p:nvSpPr>
        <p:spPr>
          <a:xfrm>
            <a:off x="498475" y="3654519"/>
            <a:ext cx="8147050" cy="1500187"/>
          </a:xfrm>
        </p:spPr>
        <p:txBody>
          <a:bodyPr anchor="t" anchorCtr="0">
            <a:normAutofit/>
          </a:bodyPr>
          <a:lstStyle>
            <a:lvl1pPr marL="0" indent="0" algn="ctr">
              <a:spcBef>
                <a:spcPts val="0"/>
              </a:spcBef>
              <a:buNone/>
              <a:defRPr sz="2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Date Placeholder 3"/>
          <p:cNvSpPr>
            <a:spLocks noGrp="1"/>
          </p:cNvSpPr>
          <p:nvPr>
            <p:ph type="dt" sz="half" idx="10"/>
          </p:nvPr>
        </p:nvSpPr>
        <p:spPr/>
        <p:txBody>
          <a:bodyPr/>
          <a:lstStyle/>
          <a:p>
            <a:fld id="{B449D725-AF79-4FB6-8D02-83EAC61E3211}" type="datetimeFigureOut">
              <a:rPr lang="en-US" smtClean="0"/>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p>
            <a:r>
              <a:rPr lang="fr-CA"/>
              <a:t>Cliquez et modifiez le titre</a:t>
            </a:r>
            <a:endParaRPr/>
          </a:p>
        </p:txBody>
      </p:sp>
      <p:sp>
        <p:nvSpPr>
          <p:cNvPr id="3" name="Content Placeholder 2"/>
          <p:cNvSpPr>
            <a:spLocks noGrp="1"/>
          </p:cNvSpPr>
          <p:nvPr>
            <p:ph sz="half" idx="1"/>
          </p:nvPr>
        </p:nvSpPr>
        <p:spPr>
          <a:xfrm>
            <a:off x="498475" y="1762125"/>
            <a:ext cx="3840480" cy="4364038"/>
          </a:xfrm>
        </p:spPr>
        <p:txBody>
          <a:bodyPr>
            <a:normAutofit/>
          </a:bodyPr>
          <a:lstStyle>
            <a:lvl1pPr>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Content Placeholder 3"/>
          <p:cNvSpPr>
            <a:spLocks noGrp="1"/>
          </p:cNvSpPr>
          <p:nvPr>
            <p:ph sz="half" idx="2"/>
          </p:nvPr>
        </p:nvSpPr>
        <p:spPr>
          <a:xfrm>
            <a:off x="4805046" y="1762125"/>
            <a:ext cx="3840480" cy="4364038"/>
          </a:xfrm>
        </p:spPr>
        <p:txBody>
          <a:bodyPr>
            <a:normAutofit/>
          </a:bodyPr>
          <a:lstStyle>
            <a:lvl1pPr>
              <a:defRPr sz="2000"/>
            </a:lvl1pPr>
            <a:lvl2pPr>
              <a:defRPr sz="1800"/>
            </a:lvl2pPr>
            <a:lvl3pPr>
              <a:defRPr sz="1800"/>
            </a:lvl3pPr>
            <a:lvl4pPr>
              <a:defRPr sz="1800"/>
            </a:lvl4pPr>
            <a:lvl5pPr marL="2290763" indent="-461963">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5" name="Date Placeholder 4"/>
          <p:cNvSpPr>
            <a:spLocks noGrp="1"/>
          </p:cNvSpPr>
          <p:nvPr>
            <p:ph type="dt" sz="half" idx="10"/>
          </p:nvPr>
        </p:nvSpPr>
        <p:spPr/>
        <p:txBody>
          <a:bodyPr/>
          <a:lstStyle/>
          <a:p>
            <a:fld id="{B449D725-AF79-4FB6-8D02-83EAC61E3211}" type="datetimeFigureOut">
              <a:rPr lang="en-US" smtClean="0"/>
              <a:t>11/26/19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629CB-7937-4506-A327-ACF88B95BB03}" type="slidenum">
              <a:rPr lang="en-US" smtClean="0"/>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lvl1pPr>
              <a:defRPr/>
            </a:lvl1pPr>
          </a:lstStyle>
          <a:p>
            <a:r>
              <a:rPr lang="fr-CA"/>
              <a:t>Cliquez et modifiez le titre</a:t>
            </a:r>
            <a:endParaRPr/>
          </a:p>
        </p:txBody>
      </p:sp>
      <p:sp>
        <p:nvSpPr>
          <p:cNvPr id="3" name="Text Placeholder 2"/>
          <p:cNvSpPr>
            <a:spLocks noGrp="1"/>
          </p:cNvSpPr>
          <p:nvPr>
            <p:ph type="body" idx="1"/>
          </p:nvPr>
        </p:nvSpPr>
        <p:spPr>
          <a:xfrm>
            <a:off x="498475"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Content Placeholder 3"/>
          <p:cNvSpPr>
            <a:spLocks noGrp="1"/>
          </p:cNvSpPr>
          <p:nvPr>
            <p:ph sz="half" idx="2"/>
          </p:nvPr>
        </p:nvSpPr>
        <p:spPr>
          <a:xfrm>
            <a:off x="498475" y="2541494"/>
            <a:ext cx="3840480" cy="3584668"/>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5" name="Text Placeholder 4"/>
          <p:cNvSpPr>
            <a:spLocks noGrp="1"/>
          </p:cNvSpPr>
          <p:nvPr>
            <p:ph type="body" sz="quarter" idx="3"/>
          </p:nvPr>
        </p:nvSpPr>
        <p:spPr>
          <a:xfrm>
            <a:off x="4805046"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Content Placeholder 5"/>
          <p:cNvSpPr>
            <a:spLocks noGrp="1"/>
          </p:cNvSpPr>
          <p:nvPr>
            <p:ph sz="quarter" idx="4"/>
          </p:nvPr>
        </p:nvSpPr>
        <p:spPr>
          <a:xfrm>
            <a:off x="4805046" y="2541494"/>
            <a:ext cx="3840480" cy="3584668"/>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7" name="Date Placeholder 6"/>
          <p:cNvSpPr>
            <a:spLocks noGrp="1"/>
          </p:cNvSpPr>
          <p:nvPr>
            <p:ph type="dt" sz="half" idx="10"/>
          </p:nvPr>
        </p:nvSpPr>
        <p:spPr/>
        <p:txBody>
          <a:bodyPr/>
          <a:lstStyle/>
          <a:p>
            <a:fld id="{B449D725-AF79-4FB6-8D02-83EAC61E3211}" type="datetimeFigureOut">
              <a:rPr lang="en-US" smtClean="0"/>
              <a:t>11/26/19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6629CB-7937-4506-A327-ACF88B95BB03}" type="slidenum">
              <a:rPr lang="en-US" smtClean="0"/>
              <a:t>‹n°›</a:t>
            </a:fld>
            <a:endParaRPr lang="en-US"/>
          </a:p>
        </p:txBody>
      </p:sp>
      <p:cxnSp>
        <p:nvCxnSpPr>
          <p:cNvPr id="11" name="Straight Connector 10"/>
          <p:cNvCxnSpPr/>
          <p:nvPr/>
        </p:nvCxnSpPr>
        <p:spPr>
          <a:xfrm>
            <a:off x="502920"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5045"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Date Placeholder 2"/>
          <p:cNvSpPr>
            <a:spLocks noGrp="1"/>
          </p:cNvSpPr>
          <p:nvPr>
            <p:ph type="dt" sz="half" idx="10"/>
          </p:nvPr>
        </p:nvSpPr>
        <p:spPr/>
        <p:txBody>
          <a:bodyPr/>
          <a:lstStyle/>
          <a:p>
            <a:fld id="{B449D725-AF79-4FB6-8D02-83EAC61E3211}" type="datetimeFigureOut">
              <a:rPr lang="en-US" smtClean="0"/>
              <a:t>11/26/19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6629CB-7937-4506-A327-ACF88B95BB03}" type="slidenum">
              <a:rPr lang="en-US" smtClean="0"/>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9D725-AF79-4FB6-8D02-83EAC61E3211}" type="datetimeFigureOut">
              <a:rPr lang="en-US" smtClean="0"/>
              <a:t>11/26/19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6629CB-7937-4506-A327-ACF88B95BB03}" type="slidenum">
              <a:rPr lang="en-US" smtClean="0"/>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fr-CA"/>
              <a:t>Cliquez et modifiez le titre</a:t>
            </a:r>
            <a:endParaRPr/>
          </a:p>
        </p:txBody>
      </p:sp>
      <p:sp>
        <p:nvSpPr>
          <p:cNvPr id="3" name="Content Placeholder 2"/>
          <p:cNvSpPr>
            <a:spLocks noGrp="1"/>
          </p:cNvSpPr>
          <p:nvPr>
            <p:ph idx="1"/>
          </p:nvPr>
        </p:nvSpPr>
        <p:spPr>
          <a:xfrm>
            <a:off x="4792532" y="403412"/>
            <a:ext cx="3840480" cy="5722751"/>
          </a:xfrm>
        </p:spPr>
        <p:txBody>
          <a:bodyPr>
            <a:normAutofit/>
          </a:bodyPr>
          <a:lstStyle>
            <a:lvl1pPr>
              <a:defRPr sz="2000"/>
            </a:lvl1pPr>
            <a:lvl2pPr>
              <a:defRPr sz="20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spcBef>
                <a:spcPts val="6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B449D725-AF79-4FB6-8D02-83EAC61E3211}" type="datetimeFigureOut">
              <a:rPr lang="en-US" smtClean="0"/>
              <a:t>11/26/19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629CB-7937-4506-A327-ACF88B95BB03}" type="slidenum">
              <a:rPr lang="en-US" smtClean="0"/>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5" y="94129"/>
            <a:ext cx="8147051" cy="1452283"/>
          </a:xfrm>
          <a:prstGeom prst="rect">
            <a:avLst/>
          </a:prstGeom>
        </p:spPr>
        <p:txBody>
          <a:bodyPr vert="horz" lIns="91440" tIns="45720" rIns="91440" bIns="45720" rtlCol="0" anchor="b" anchorCtr="0">
            <a:noAutofit/>
          </a:bodyPr>
          <a:lstStyle/>
          <a:p>
            <a:r>
              <a:rPr lang="fr-CA"/>
              <a:t>Cliquez et modifiez le titre</a:t>
            </a:r>
            <a:endParaRPr/>
          </a:p>
        </p:txBody>
      </p:sp>
      <p:sp>
        <p:nvSpPr>
          <p:cNvPr id="3" name="Text Placeholder 2"/>
          <p:cNvSpPr>
            <a:spLocks noGrp="1"/>
          </p:cNvSpPr>
          <p:nvPr>
            <p:ph type="body" idx="1"/>
          </p:nvPr>
        </p:nvSpPr>
        <p:spPr>
          <a:xfrm>
            <a:off x="498475" y="1761565"/>
            <a:ext cx="8147051" cy="436459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Date Placeholder 3"/>
          <p:cNvSpPr>
            <a:spLocks noGrp="1"/>
          </p:cNvSpPr>
          <p:nvPr>
            <p:ph type="dt" sz="half" idx="2"/>
          </p:nvPr>
        </p:nvSpPr>
        <p:spPr>
          <a:xfrm>
            <a:off x="188259" y="6356350"/>
            <a:ext cx="2133600" cy="365125"/>
          </a:xfrm>
          <a:prstGeom prst="rect">
            <a:avLst/>
          </a:prstGeom>
        </p:spPr>
        <p:txBody>
          <a:bodyPr vert="horz" lIns="91440" tIns="45720" rIns="91440" bIns="45720" rtlCol="0" anchor="ctr"/>
          <a:lstStyle>
            <a:lvl1pPr algn="l">
              <a:defRPr sz="1100">
                <a:solidFill>
                  <a:schemeClr val="tx1">
                    <a:lumMod val="75000"/>
                    <a:lumOff val="25000"/>
                  </a:schemeClr>
                </a:solidFill>
              </a:defRPr>
            </a:lvl1pPr>
          </a:lstStyle>
          <a:p>
            <a:fld id="{B449D725-AF79-4FB6-8D02-83EAC61E3211}" type="datetimeFigureOut">
              <a:rPr lang="en-US" smtClean="0"/>
              <a:t>11/26/19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6817659" y="6356350"/>
            <a:ext cx="2133600" cy="365125"/>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076629CB-7937-4506-A327-ACF88B95BB03}"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p:titleStyle>
    <p:bodyStyle>
      <a:lvl1pPr marL="457200" indent="-457200" algn="l" defTabSz="914400"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16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8800" indent="-457200" algn="l" defTabSz="914400"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60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7432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6pPr>
      <a:lvl7pPr marL="32051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7pPr>
      <a:lvl8pPr marL="36576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8pPr>
      <a:lvl9pPr marL="41195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package" Target="../embeddings/Document_Microsoft_Word.doc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hyperlink" Target="https://www12.statcan.gc.ca/census-recensement/2016/as-sa/fogs-spg/Facts-pr-fra.cfm?LANG=Fra&amp;GK=PR&amp;GC=24&amp;TOPIC=9"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laws-lois.justice.gc.ca/fra/lois/i-5/index.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fr.wikipedia.org/wiki/Nord-Am%C3%A9rindiens%23/media/Fichier:Langs_N.Amer_fr.png"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8.umoncton.ca/umcm-noweb/cours/hi2422/IMAGES/c01_04.jp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98348" y="2651125"/>
            <a:ext cx="8147304" cy="2494661"/>
          </a:xfrm>
        </p:spPr>
        <p:txBody>
          <a:bodyPr>
            <a:normAutofit fontScale="90000"/>
          </a:bodyPr>
          <a:lstStyle/>
          <a:p>
            <a:r>
              <a:rPr lang="fr-FR" b="1" dirty="0">
                <a:effectLst/>
              </a:rPr>
              <a:t>1</a:t>
            </a:r>
            <a:r>
              <a:rPr lang="fr-FR" b="1" baseline="30000" dirty="0">
                <a:effectLst/>
              </a:rPr>
              <a:t>ère</a:t>
            </a:r>
            <a:r>
              <a:rPr lang="fr-FR" b="1" dirty="0">
                <a:effectLst/>
              </a:rPr>
              <a:t> séance</a:t>
            </a:r>
            <a:br>
              <a:rPr lang="fr-FR" b="1" dirty="0">
                <a:effectLst/>
              </a:rPr>
            </a:br>
            <a:r>
              <a:rPr lang="fr-FR" b="1" dirty="0">
                <a:effectLst/>
              </a:rPr>
              <a:t>L’Autochtonie : l’identité autochtone en question</a:t>
            </a:r>
            <a:endParaRPr lang="fr-FR" dirty="0"/>
          </a:p>
        </p:txBody>
      </p:sp>
      <p:sp>
        <p:nvSpPr>
          <p:cNvPr id="3" name="Sous-titre 2"/>
          <p:cNvSpPr>
            <a:spLocks noGrp="1"/>
          </p:cNvSpPr>
          <p:nvPr>
            <p:ph type="subTitle" idx="1"/>
          </p:nvPr>
        </p:nvSpPr>
        <p:spPr>
          <a:xfrm>
            <a:off x="498348" y="5763767"/>
            <a:ext cx="8147304" cy="667512"/>
          </a:xfrm>
        </p:spPr>
        <p:txBody>
          <a:bodyPr>
            <a:normAutofit fontScale="92500" lnSpcReduction="10000"/>
          </a:bodyPr>
          <a:lstStyle/>
          <a:p>
            <a:r>
              <a:rPr lang="fr-FR" dirty="0">
                <a:effectLst/>
              </a:rPr>
              <a:t>Maxime Gohier</a:t>
            </a:r>
          </a:p>
          <a:p>
            <a:r>
              <a:rPr lang="fr-FR" dirty="0">
                <a:effectLst/>
              </a:rPr>
              <a:t>UQAR - 18 novembre 2019</a:t>
            </a:r>
            <a:endParaRPr lang="fr-CA" dirty="0">
              <a:effectLst/>
            </a:endParaRPr>
          </a:p>
          <a:p>
            <a:endParaRPr lang="fr-FR" dirty="0"/>
          </a:p>
        </p:txBody>
      </p:sp>
      <p:sp>
        <p:nvSpPr>
          <p:cNvPr id="4" name="ZoneTexte 3"/>
          <p:cNvSpPr txBox="1"/>
          <p:nvPr/>
        </p:nvSpPr>
        <p:spPr>
          <a:xfrm>
            <a:off x="635000" y="254000"/>
            <a:ext cx="8239125" cy="2185214"/>
          </a:xfrm>
          <a:prstGeom prst="rect">
            <a:avLst/>
          </a:prstGeom>
          <a:noFill/>
        </p:spPr>
        <p:txBody>
          <a:bodyPr wrap="square" rtlCol="0">
            <a:spAutoFit/>
          </a:bodyPr>
          <a:lstStyle/>
          <a:p>
            <a:pPr algn="ctr"/>
            <a:r>
              <a:rPr lang="fr-FR" sz="5400" dirty="0"/>
              <a:t>Autochtones – Histoire et enjeux contemporains</a:t>
            </a:r>
          </a:p>
          <a:p>
            <a:pPr algn="ctr"/>
            <a:r>
              <a:rPr lang="fr-FR" sz="2800" b="1" dirty="0"/>
              <a:t>Formation ADAUQAR </a:t>
            </a:r>
            <a:endParaRPr lang="fr-CA" sz="2800" dirty="0"/>
          </a:p>
        </p:txBody>
      </p:sp>
    </p:spTree>
    <p:extLst>
      <p:ext uri="{BB962C8B-B14F-4D97-AF65-F5344CB8AC3E}">
        <p14:creationId xmlns:p14="http://schemas.microsoft.com/office/powerpoint/2010/main" val="1128119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p:cNvGraphicFramePr>
            <a:graphicFrameLocks noChangeAspect="1"/>
          </p:cNvGraphicFramePr>
          <p:nvPr>
            <p:extLst>
              <p:ext uri="{D42A27DB-BD31-4B8C-83A1-F6EECF244321}">
                <p14:modId xmlns:p14="http://schemas.microsoft.com/office/powerpoint/2010/main" val="2382207317"/>
              </p:ext>
            </p:extLst>
          </p:nvPr>
        </p:nvGraphicFramePr>
        <p:xfrm>
          <a:off x="0" y="72974"/>
          <a:ext cx="9144000" cy="6033012"/>
        </p:xfrm>
        <a:graphic>
          <a:graphicData uri="http://schemas.openxmlformats.org/presentationml/2006/ole">
            <mc:AlternateContent xmlns:mc="http://schemas.openxmlformats.org/markup-compatibility/2006">
              <mc:Choice xmlns:v="urn:schemas-microsoft-com:vml" Requires="v">
                <p:oleObj spid="_x0000_s1037" name="Document" r:id="rId3" imgW="6299200" imgH="5181600" progId="Word.Document.12">
                  <p:embed/>
                </p:oleObj>
              </mc:Choice>
              <mc:Fallback>
                <p:oleObj name="Document" r:id="rId3" imgW="6299200" imgH="5181600" progId="Word.Document.12">
                  <p:embed/>
                  <p:pic>
                    <p:nvPicPr>
                      <p:cNvPr id="0" name=""/>
                      <p:cNvPicPr/>
                      <p:nvPr/>
                    </p:nvPicPr>
                    <p:blipFill>
                      <a:blip r:embed="rId4"/>
                      <a:stretch>
                        <a:fillRect/>
                      </a:stretch>
                    </p:blipFill>
                    <p:spPr>
                      <a:xfrm>
                        <a:off x="0" y="72974"/>
                        <a:ext cx="9144000" cy="6033012"/>
                      </a:xfrm>
                      <a:prstGeom prst="rect">
                        <a:avLst/>
                      </a:prstGeom>
                    </p:spPr>
                  </p:pic>
                </p:oleObj>
              </mc:Fallback>
            </mc:AlternateContent>
          </a:graphicData>
        </a:graphic>
      </p:graphicFrame>
      <p:sp>
        <p:nvSpPr>
          <p:cNvPr id="6" name="ZoneTexte 5"/>
          <p:cNvSpPr txBox="1"/>
          <p:nvPr/>
        </p:nvSpPr>
        <p:spPr>
          <a:xfrm>
            <a:off x="0" y="6105986"/>
            <a:ext cx="9144000" cy="830997"/>
          </a:xfrm>
          <a:prstGeom prst="rect">
            <a:avLst/>
          </a:prstGeom>
          <a:noFill/>
        </p:spPr>
        <p:txBody>
          <a:bodyPr wrap="square" rtlCol="0">
            <a:spAutoFit/>
          </a:bodyPr>
          <a:lstStyle/>
          <a:p>
            <a:r>
              <a:rPr lang="fr-FR" sz="1600" dirty="0"/>
              <a:t>Statistique Canada,</a:t>
            </a:r>
            <a:r>
              <a:rPr lang="fr-FR" sz="1600" b="1" dirty="0"/>
              <a:t> Série « Perspective géographique », Recensement de 2016, </a:t>
            </a:r>
            <a:r>
              <a:rPr lang="fr-FR" sz="1600" dirty="0">
                <a:hlinkClick r:id="rId5"/>
              </a:rPr>
              <a:t>https://www12.statcan.gc.ca/census-recensement/2016/as-sa/fogs-spg/Facts-pr-fra.cfm?LANG=Fra&amp;GK=PR&amp;GC=24&amp;TOPIC=9</a:t>
            </a:r>
            <a:r>
              <a:rPr lang="fr-FR" sz="1600" dirty="0"/>
              <a:t>  </a:t>
            </a:r>
          </a:p>
        </p:txBody>
      </p:sp>
    </p:spTree>
    <p:extLst>
      <p:ext uri="{BB962C8B-B14F-4D97-AF65-F5344CB8AC3E}">
        <p14:creationId xmlns:p14="http://schemas.microsoft.com/office/powerpoint/2010/main" val="332348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500" y="94129"/>
            <a:ext cx="8699499" cy="1953746"/>
          </a:xfrm>
        </p:spPr>
        <p:txBody>
          <a:bodyPr/>
          <a:lstStyle/>
          <a:p>
            <a:r>
              <a:rPr lang="fr-FR" dirty="0"/>
              <a:t>Le statut des Autochtones en Nouvelle-France</a:t>
            </a:r>
          </a:p>
        </p:txBody>
      </p:sp>
      <p:sp>
        <p:nvSpPr>
          <p:cNvPr id="10" name="ZoneTexte 9"/>
          <p:cNvSpPr txBox="1"/>
          <p:nvPr/>
        </p:nvSpPr>
        <p:spPr>
          <a:xfrm>
            <a:off x="349250" y="2800537"/>
            <a:ext cx="8255000" cy="1754327"/>
          </a:xfrm>
          <a:prstGeom prst="rect">
            <a:avLst/>
          </a:prstGeom>
          <a:noFill/>
        </p:spPr>
        <p:txBody>
          <a:bodyPr wrap="square" rtlCol="0">
            <a:spAutoFit/>
          </a:bodyPr>
          <a:lstStyle/>
          <a:p>
            <a:pPr marL="571500" indent="-571500">
              <a:buFont typeface="Arial"/>
              <a:buChar char="•"/>
            </a:pPr>
            <a:r>
              <a:rPr lang="fr-FR" sz="3600" dirty="0"/>
              <a:t>Des sujets français</a:t>
            </a:r>
          </a:p>
          <a:p>
            <a:pPr marL="571500" indent="-571500">
              <a:buFont typeface="Arial"/>
              <a:buChar char="•"/>
            </a:pPr>
            <a:r>
              <a:rPr lang="fr-FR" sz="3600" dirty="0"/>
              <a:t>Des « nations alliées »</a:t>
            </a:r>
          </a:p>
          <a:p>
            <a:pPr marL="571500" indent="-571500">
              <a:buFont typeface="Arial"/>
              <a:buChar char="•"/>
            </a:pPr>
            <a:r>
              <a:rPr lang="fr-FR" sz="3600" dirty="0"/>
              <a:t>Des esclaves domestiques</a:t>
            </a:r>
          </a:p>
        </p:txBody>
      </p:sp>
    </p:spTree>
    <p:extLst>
      <p:ext uri="{BB962C8B-B14F-4D97-AF65-F5344CB8AC3E}">
        <p14:creationId xmlns:p14="http://schemas.microsoft.com/office/powerpoint/2010/main" val="1256551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38125" y="190501"/>
            <a:ext cx="8699500" cy="6667500"/>
          </a:xfrm>
        </p:spPr>
        <p:txBody>
          <a:bodyPr>
            <a:normAutofit fontScale="85000" lnSpcReduction="20000"/>
          </a:bodyPr>
          <a:lstStyle/>
          <a:p>
            <a:pPr marL="0" indent="0" algn="just">
              <a:buNone/>
            </a:pPr>
            <a:r>
              <a:rPr lang="fr-CA" b="1" dirty="0"/>
              <a:t>« L</a:t>
            </a:r>
            <a:r>
              <a:rPr lang="fr-CA" dirty="0"/>
              <a:t>E 27[e] jour [de mai], nous </a:t>
            </a:r>
            <a:r>
              <a:rPr lang="fr-CA" dirty="0" err="1"/>
              <a:t>fusmes</a:t>
            </a:r>
            <a:r>
              <a:rPr lang="fr-CA" dirty="0"/>
              <a:t> trouver les Sauvages à la </a:t>
            </a:r>
            <a:r>
              <a:rPr lang="fr-CA" dirty="0" err="1"/>
              <a:t>poincte</a:t>
            </a:r>
            <a:r>
              <a:rPr lang="fr-CA" dirty="0"/>
              <a:t> de </a:t>
            </a:r>
            <a:r>
              <a:rPr lang="fr-CA" dirty="0" err="1"/>
              <a:t>Sainct</a:t>
            </a:r>
            <a:r>
              <a:rPr lang="fr-CA" dirty="0"/>
              <a:t> Matthieu, qui est à une </a:t>
            </a:r>
            <a:r>
              <a:rPr lang="fr-CA" dirty="0" err="1"/>
              <a:t>lieuë</a:t>
            </a:r>
            <a:r>
              <a:rPr lang="fr-CA" dirty="0"/>
              <a:t> de </a:t>
            </a:r>
            <a:r>
              <a:rPr lang="fr-CA" dirty="0" err="1"/>
              <a:t>Tadousac</a:t>
            </a:r>
            <a:r>
              <a:rPr lang="fr-CA" dirty="0"/>
              <a:t>, avec les deux Sauvages que mena le Sieur du Pont, pour faire le rapport de ce qu’ils avoient </a:t>
            </a:r>
            <a:r>
              <a:rPr lang="fr-CA" dirty="0" err="1"/>
              <a:t>veu</a:t>
            </a:r>
            <a:r>
              <a:rPr lang="fr-CA" dirty="0"/>
              <a:t> en France, &amp; de la bonne </a:t>
            </a:r>
            <a:r>
              <a:rPr lang="fr-CA" dirty="0" err="1"/>
              <a:t>reception</a:t>
            </a:r>
            <a:r>
              <a:rPr lang="fr-CA" dirty="0"/>
              <a:t> que leur </a:t>
            </a:r>
            <a:r>
              <a:rPr lang="fr-CA" dirty="0" err="1"/>
              <a:t>avoit</a:t>
            </a:r>
            <a:r>
              <a:rPr lang="fr-CA" dirty="0"/>
              <a:t> fait le Roy. Ayans mis pied à terre, nous </a:t>
            </a:r>
            <a:r>
              <a:rPr lang="fr-CA" dirty="0" err="1"/>
              <a:t>fusmes</a:t>
            </a:r>
            <a:r>
              <a:rPr lang="fr-CA" dirty="0"/>
              <a:t> à la </a:t>
            </a:r>
            <a:r>
              <a:rPr lang="fr-CA" dirty="0" err="1"/>
              <a:t>cabanne</a:t>
            </a:r>
            <a:r>
              <a:rPr lang="fr-CA" dirty="0"/>
              <a:t> de leur grand </a:t>
            </a:r>
            <a:r>
              <a:rPr lang="fr-CA" dirty="0" err="1"/>
              <a:t>Sagamo</a:t>
            </a:r>
            <a:r>
              <a:rPr lang="fr-CA" dirty="0"/>
              <a:t>, qui s’appelle </a:t>
            </a:r>
            <a:r>
              <a:rPr lang="fr-CA" dirty="0" err="1"/>
              <a:t>Anadabijou</a:t>
            </a:r>
            <a:r>
              <a:rPr lang="fr-CA" dirty="0"/>
              <a:t>, où nous le </a:t>
            </a:r>
            <a:r>
              <a:rPr lang="fr-CA" dirty="0" err="1"/>
              <a:t>trouvasmes</a:t>
            </a:r>
            <a:r>
              <a:rPr lang="fr-CA" dirty="0"/>
              <a:t> avec quelque quatre-vingts ou cent de ses compagnons qui </a:t>
            </a:r>
            <a:r>
              <a:rPr lang="fr-CA" dirty="0" err="1"/>
              <a:t>faisoient</a:t>
            </a:r>
            <a:r>
              <a:rPr lang="fr-CA" dirty="0"/>
              <a:t> </a:t>
            </a:r>
            <a:r>
              <a:rPr lang="fr-CA" i="1" dirty="0"/>
              <a:t>tabagie</a:t>
            </a:r>
            <a:r>
              <a:rPr lang="fr-CA" dirty="0"/>
              <a:t> (qui veut dire festin), lequel nous </a:t>
            </a:r>
            <a:r>
              <a:rPr lang="fr-CA" dirty="0" err="1"/>
              <a:t>receut</a:t>
            </a:r>
            <a:r>
              <a:rPr lang="fr-CA" dirty="0"/>
              <a:t> fort bien selon la </a:t>
            </a:r>
            <a:r>
              <a:rPr lang="fr-CA" dirty="0" err="1"/>
              <a:t>coustume</a:t>
            </a:r>
            <a:r>
              <a:rPr lang="fr-CA" dirty="0"/>
              <a:t> du pays, &amp; nous </a:t>
            </a:r>
            <a:r>
              <a:rPr lang="fr-CA" dirty="0" err="1"/>
              <a:t>feit</a:t>
            </a:r>
            <a:r>
              <a:rPr lang="fr-CA" dirty="0"/>
              <a:t> asseoir </a:t>
            </a:r>
            <a:r>
              <a:rPr lang="fr-CA" dirty="0" err="1"/>
              <a:t>auprés</a:t>
            </a:r>
            <a:r>
              <a:rPr lang="fr-CA" dirty="0"/>
              <a:t> de </a:t>
            </a:r>
            <a:r>
              <a:rPr lang="fr-CA" dirty="0" err="1"/>
              <a:t>luy</a:t>
            </a:r>
            <a:r>
              <a:rPr lang="fr-CA" dirty="0"/>
              <a:t>, &amp; tous les Sauvages arrangez les uns </a:t>
            </a:r>
            <a:r>
              <a:rPr lang="fr-CA" dirty="0" err="1"/>
              <a:t>auprés</a:t>
            </a:r>
            <a:r>
              <a:rPr lang="fr-CA" dirty="0"/>
              <a:t> des autres des deux </a:t>
            </a:r>
            <a:r>
              <a:rPr lang="fr-CA" dirty="0" err="1"/>
              <a:t>costez</a:t>
            </a:r>
            <a:r>
              <a:rPr lang="fr-CA" dirty="0"/>
              <a:t> de la </a:t>
            </a:r>
            <a:r>
              <a:rPr lang="fr-CA" dirty="0" err="1"/>
              <a:t>ditte</a:t>
            </a:r>
            <a:r>
              <a:rPr lang="fr-CA" dirty="0"/>
              <a:t> </a:t>
            </a:r>
            <a:r>
              <a:rPr lang="fr-CA" dirty="0" err="1"/>
              <a:t>cabanne</a:t>
            </a:r>
            <a:r>
              <a:rPr lang="fr-CA" dirty="0"/>
              <a:t>. L’un des sauvages que nous avions amené commença à faire sa harangue de la bonne </a:t>
            </a:r>
            <a:r>
              <a:rPr lang="fr-CA" dirty="0" err="1"/>
              <a:t>reception</a:t>
            </a:r>
            <a:r>
              <a:rPr lang="fr-CA" dirty="0"/>
              <a:t> que leur </a:t>
            </a:r>
            <a:r>
              <a:rPr lang="fr-CA" dirty="0" err="1"/>
              <a:t>avoit</a:t>
            </a:r>
            <a:r>
              <a:rPr lang="fr-CA" dirty="0"/>
              <a:t> fait le Roy, &amp; le bon </a:t>
            </a:r>
            <a:r>
              <a:rPr lang="fr-CA" dirty="0" err="1"/>
              <a:t>traictement</a:t>
            </a:r>
            <a:r>
              <a:rPr lang="fr-CA" dirty="0"/>
              <a:t> qu’ils avoient </a:t>
            </a:r>
            <a:r>
              <a:rPr lang="fr-CA" dirty="0" err="1"/>
              <a:t>receu</a:t>
            </a:r>
            <a:r>
              <a:rPr lang="fr-CA" dirty="0"/>
              <a:t> en France, &amp; qu’ils s’</a:t>
            </a:r>
            <a:r>
              <a:rPr lang="fr-CA" dirty="0" err="1"/>
              <a:t>asseuraſſent</a:t>
            </a:r>
            <a:r>
              <a:rPr lang="fr-CA" dirty="0"/>
              <a:t> que </a:t>
            </a:r>
            <a:r>
              <a:rPr lang="fr-CA" dirty="0" err="1"/>
              <a:t>saditte</a:t>
            </a:r>
            <a:r>
              <a:rPr lang="fr-CA" dirty="0"/>
              <a:t> Majesté leur </a:t>
            </a:r>
            <a:r>
              <a:rPr lang="fr-CA" dirty="0" err="1"/>
              <a:t>voulloit</a:t>
            </a:r>
            <a:r>
              <a:rPr lang="fr-CA" dirty="0"/>
              <a:t> du bien, &amp; </a:t>
            </a:r>
            <a:r>
              <a:rPr lang="fr-CA" dirty="0" err="1"/>
              <a:t>desiroit</a:t>
            </a:r>
            <a:r>
              <a:rPr lang="fr-CA" dirty="0"/>
              <a:t> peupler leur terre, &amp; faire paix avec leurs ennemis (qui sont les </a:t>
            </a:r>
            <a:r>
              <a:rPr lang="fr-CA" dirty="0" err="1"/>
              <a:t>Irocois</a:t>
            </a:r>
            <a:r>
              <a:rPr lang="fr-CA" dirty="0"/>
              <a:t>), ou leur envoyer des forces pour les vaincre : en leur comptant </a:t>
            </a:r>
            <a:r>
              <a:rPr lang="fr-CA" dirty="0" err="1"/>
              <a:t>aussy</a:t>
            </a:r>
            <a:r>
              <a:rPr lang="fr-CA" dirty="0"/>
              <a:t> les beaux </a:t>
            </a:r>
            <a:r>
              <a:rPr lang="fr-CA" dirty="0" err="1"/>
              <a:t>chasteaux</a:t>
            </a:r>
            <a:r>
              <a:rPr lang="fr-CA" dirty="0"/>
              <a:t>, palais, maisons &amp; peuples qu’ils avoient </a:t>
            </a:r>
            <a:r>
              <a:rPr lang="fr-CA" dirty="0" err="1"/>
              <a:t>veus</a:t>
            </a:r>
            <a:r>
              <a:rPr lang="fr-CA" dirty="0"/>
              <a:t>, &amp; </a:t>
            </a:r>
            <a:r>
              <a:rPr lang="fr-CA" dirty="0" err="1"/>
              <a:t>nostre</a:t>
            </a:r>
            <a:r>
              <a:rPr lang="fr-CA" dirty="0"/>
              <a:t> façon de vivre. […]</a:t>
            </a:r>
          </a:p>
          <a:p>
            <a:pPr marL="0" indent="0" algn="just">
              <a:buNone/>
            </a:pPr>
            <a:r>
              <a:rPr lang="fr-CA" dirty="0"/>
              <a:t>Ayant bien </a:t>
            </a:r>
            <a:r>
              <a:rPr lang="fr-CA" dirty="0" err="1"/>
              <a:t>petunné</a:t>
            </a:r>
            <a:r>
              <a:rPr lang="fr-CA" dirty="0"/>
              <a:t>, il [le grand </a:t>
            </a:r>
            <a:r>
              <a:rPr lang="fr-CA" dirty="0" err="1"/>
              <a:t>sagamo</a:t>
            </a:r>
            <a:r>
              <a:rPr lang="fr-CA" dirty="0"/>
              <a:t> </a:t>
            </a:r>
            <a:r>
              <a:rPr lang="fr-CA" dirty="0" err="1"/>
              <a:t>Anabijou</a:t>
            </a:r>
            <a:r>
              <a:rPr lang="fr-CA" dirty="0"/>
              <a:t>] commença à faire sa harangue à tous […] disant, que </a:t>
            </a:r>
            <a:r>
              <a:rPr lang="fr-CA" dirty="0" err="1"/>
              <a:t>veritablement</a:t>
            </a:r>
            <a:r>
              <a:rPr lang="fr-CA" dirty="0"/>
              <a:t> ils </a:t>
            </a:r>
            <a:r>
              <a:rPr lang="fr-CA" dirty="0" err="1"/>
              <a:t>devoient</a:t>
            </a:r>
            <a:r>
              <a:rPr lang="fr-CA" dirty="0"/>
              <a:t> </a:t>
            </a:r>
            <a:r>
              <a:rPr lang="fr-CA" dirty="0" err="1"/>
              <a:t>estre</a:t>
            </a:r>
            <a:r>
              <a:rPr lang="fr-CA" dirty="0"/>
              <a:t> fort contents d’avoir </a:t>
            </a:r>
            <a:r>
              <a:rPr lang="fr-CA" dirty="0" err="1"/>
              <a:t>saditte</a:t>
            </a:r>
            <a:r>
              <a:rPr lang="fr-CA" dirty="0"/>
              <a:t> Majesté pour grand </a:t>
            </a:r>
            <a:r>
              <a:rPr lang="fr-CA" dirty="0" err="1"/>
              <a:t>amy</a:t>
            </a:r>
            <a:r>
              <a:rPr lang="fr-CA" dirty="0"/>
              <a:t>. Ils </a:t>
            </a:r>
            <a:r>
              <a:rPr lang="fr-CA" dirty="0" err="1"/>
              <a:t>respondirent</a:t>
            </a:r>
            <a:r>
              <a:rPr lang="fr-CA" dirty="0"/>
              <a:t> tous d’une voix : </a:t>
            </a:r>
            <a:r>
              <a:rPr lang="fr-CA" i="1" dirty="0"/>
              <a:t>Ho, ho, ho,</a:t>
            </a:r>
            <a:r>
              <a:rPr lang="fr-CA" dirty="0"/>
              <a:t> qui est à dire </a:t>
            </a:r>
            <a:r>
              <a:rPr lang="fr-CA" i="1" dirty="0" err="1"/>
              <a:t>ouy</a:t>
            </a:r>
            <a:r>
              <a:rPr lang="fr-CA" i="1" dirty="0"/>
              <a:t>, </a:t>
            </a:r>
            <a:r>
              <a:rPr lang="fr-CA" i="1" dirty="0" err="1"/>
              <a:t>ouy</a:t>
            </a:r>
            <a:r>
              <a:rPr lang="fr-CA" dirty="0"/>
              <a:t>. </a:t>
            </a:r>
            <a:r>
              <a:rPr lang="fr-CA" dirty="0" err="1"/>
              <a:t>Luy</a:t>
            </a:r>
            <a:r>
              <a:rPr lang="fr-CA" dirty="0"/>
              <a:t>, continuant </a:t>
            </a:r>
            <a:r>
              <a:rPr lang="fr-CA" dirty="0" err="1"/>
              <a:t>tousjours</a:t>
            </a:r>
            <a:r>
              <a:rPr lang="fr-CA" dirty="0"/>
              <a:t> </a:t>
            </a:r>
            <a:r>
              <a:rPr lang="fr-CA" dirty="0" err="1"/>
              <a:t>saditte</a:t>
            </a:r>
            <a:r>
              <a:rPr lang="fr-CA" dirty="0"/>
              <a:t> harangue, </a:t>
            </a:r>
            <a:r>
              <a:rPr lang="fr-CA" dirty="0" err="1"/>
              <a:t>dict</a:t>
            </a:r>
            <a:r>
              <a:rPr lang="fr-CA" dirty="0"/>
              <a:t> qu’il </a:t>
            </a:r>
            <a:r>
              <a:rPr lang="fr-CA" dirty="0" err="1"/>
              <a:t>estoit</a:t>
            </a:r>
            <a:r>
              <a:rPr lang="fr-CA" dirty="0"/>
              <a:t> fort aise que </a:t>
            </a:r>
            <a:r>
              <a:rPr lang="fr-CA" dirty="0" err="1"/>
              <a:t>saditte</a:t>
            </a:r>
            <a:r>
              <a:rPr lang="fr-CA" dirty="0"/>
              <a:t> Majesté </a:t>
            </a:r>
            <a:r>
              <a:rPr lang="fr-CA" dirty="0" err="1"/>
              <a:t>peuplast</a:t>
            </a:r>
            <a:r>
              <a:rPr lang="fr-CA" dirty="0"/>
              <a:t> leur terre, &amp; </a:t>
            </a:r>
            <a:r>
              <a:rPr lang="fr-CA" dirty="0" err="1"/>
              <a:t>fist</a:t>
            </a:r>
            <a:r>
              <a:rPr lang="fr-CA" dirty="0"/>
              <a:t> la guerre à leurs ennemis ; qu’il n’y </a:t>
            </a:r>
            <a:r>
              <a:rPr lang="fr-CA" dirty="0" err="1"/>
              <a:t>avoit</a:t>
            </a:r>
            <a:r>
              <a:rPr lang="fr-CA" dirty="0"/>
              <a:t> nation au monde à qui ils </a:t>
            </a:r>
            <a:r>
              <a:rPr lang="fr-CA" dirty="0" err="1"/>
              <a:t>voullussent</a:t>
            </a:r>
            <a:r>
              <a:rPr lang="fr-CA" dirty="0"/>
              <a:t> plus de bien qu’aux François : Enfin il leur fit entendre à tous le bien &amp; l’utilité qu’ils </a:t>
            </a:r>
            <a:r>
              <a:rPr lang="fr-CA" dirty="0" err="1"/>
              <a:t>pourroient</a:t>
            </a:r>
            <a:r>
              <a:rPr lang="fr-CA" dirty="0"/>
              <a:t> recevoir de </a:t>
            </a:r>
            <a:r>
              <a:rPr lang="fr-CA" dirty="0" err="1"/>
              <a:t>saditte</a:t>
            </a:r>
            <a:r>
              <a:rPr lang="fr-CA" dirty="0"/>
              <a:t> </a:t>
            </a:r>
            <a:r>
              <a:rPr lang="fr-CA" dirty="0" err="1"/>
              <a:t>Maiesté</a:t>
            </a:r>
            <a:r>
              <a:rPr lang="fr-CA" dirty="0"/>
              <a:t>. »</a:t>
            </a:r>
          </a:p>
          <a:p>
            <a:pPr marL="0" indent="0">
              <a:buNone/>
            </a:pPr>
            <a:r>
              <a:rPr lang="fr-CA" dirty="0"/>
              <a:t>Samuel de Champlain, </a:t>
            </a:r>
            <a:r>
              <a:rPr lang="fr-CA" i="1" dirty="0"/>
              <a:t>Œuvres de Champlain</a:t>
            </a:r>
            <a:r>
              <a:rPr lang="fr-CA" dirty="0"/>
              <a:t>, édition préparée par C.H. </a:t>
            </a:r>
            <a:r>
              <a:rPr lang="fr-CA" dirty="0" err="1"/>
              <a:t>Laverdière</a:t>
            </a:r>
            <a:r>
              <a:rPr lang="fr-CA" dirty="0"/>
              <a:t>, G. E. </a:t>
            </a:r>
            <a:r>
              <a:rPr lang="fr-CA" dirty="0" err="1"/>
              <a:t>Débarats</a:t>
            </a:r>
            <a:r>
              <a:rPr lang="fr-CA" dirty="0"/>
              <a:t>, 1870, tome II, p. 1-6). </a:t>
            </a:r>
            <a:endParaRPr lang="fr-FR" dirty="0"/>
          </a:p>
        </p:txBody>
      </p:sp>
    </p:spTree>
    <p:extLst>
      <p:ext uri="{BB962C8B-B14F-4D97-AF65-F5344CB8AC3E}">
        <p14:creationId xmlns:p14="http://schemas.microsoft.com/office/powerpoint/2010/main" val="698219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descr="Franquelin-Nouvelle-France17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75" y="0"/>
            <a:ext cx="8204875" cy="6858000"/>
          </a:xfrm>
          <a:prstGeom prst="rect">
            <a:avLst/>
          </a:prstGeom>
        </p:spPr>
      </p:pic>
    </p:spTree>
    <p:extLst>
      <p:ext uri="{BB962C8B-B14F-4D97-AF65-F5344CB8AC3E}">
        <p14:creationId xmlns:p14="http://schemas.microsoft.com/office/powerpoint/2010/main" val="3404684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rte_de_la_Nouvelle_France_[...]Franquelin_Jean-Baptiste_btv1b6700081t_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9" y="0"/>
            <a:ext cx="9089701" cy="5905500"/>
          </a:xfrm>
          <a:prstGeom prst="rect">
            <a:avLst/>
          </a:prstGeom>
        </p:spPr>
      </p:pic>
      <p:sp>
        <p:nvSpPr>
          <p:cNvPr id="5" name="ZoneTexte 4"/>
          <p:cNvSpPr txBox="1"/>
          <p:nvPr/>
        </p:nvSpPr>
        <p:spPr>
          <a:xfrm>
            <a:off x="1" y="5905500"/>
            <a:ext cx="9144000" cy="923330"/>
          </a:xfrm>
          <a:prstGeom prst="rect">
            <a:avLst/>
          </a:prstGeom>
          <a:noFill/>
        </p:spPr>
        <p:txBody>
          <a:bodyPr wrap="square" rtlCol="0">
            <a:spAutoFit/>
          </a:bodyPr>
          <a:lstStyle/>
          <a:p>
            <a:r>
              <a:rPr lang="fr-CA" dirty="0"/>
              <a:t>Jean-Baptiste </a:t>
            </a:r>
            <a:r>
              <a:rPr lang="fr-CA" dirty="0" err="1"/>
              <a:t>Franquelin</a:t>
            </a:r>
            <a:r>
              <a:rPr lang="fr-CA" dirty="0"/>
              <a:t>, </a:t>
            </a:r>
            <a:r>
              <a:rPr lang="fr-CA" i="1" dirty="0"/>
              <a:t>Carte de la Nouvelle France […]</a:t>
            </a:r>
            <a:r>
              <a:rPr lang="fr-CA" dirty="0"/>
              <a:t>, [</a:t>
            </a:r>
            <a:r>
              <a:rPr lang="fr-CA" dirty="0" err="1"/>
              <a:t>s.n</a:t>
            </a:r>
            <a:r>
              <a:rPr lang="fr-CA" dirty="0"/>
              <a:t>.][</a:t>
            </a:r>
            <a:r>
              <a:rPr lang="fr-CA" dirty="0" err="1"/>
              <a:t>s.n</a:t>
            </a:r>
            <a:r>
              <a:rPr lang="fr-CA" dirty="0"/>
              <a:t>.]  [ca. 1702-1711], BNF, département Cartes et plans, CPL GE DD-2987 (8536 RES)</a:t>
            </a:r>
          </a:p>
          <a:p>
            <a:endParaRPr lang="fr-FR" dirty="0"/>
          </a:p>
        </p:txBody>
      </p:sp>
    </p:spTree>
    <p:extLst>
      <p:ext uri="{BB962C8B-B14F-4D97-AF65-F5344CB8AC3E}">
        <p14:creationId xmlns:p14="http://schemas.microsoft.com/office/powerpoint/2010/main" val="3663127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Guerrier iroquo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47054" cy="6858000"/>
          </a:xfrm>
          <a:prstGeom prst="rect">
            <a:avLst/>
          </a:prstGeom>
        </p:spPr>
      </p:pic>
      <p:pic>
        <p:nvPicPr>
          <p:cNvPr id="3" name="Image 2" descr="Grand chef de guerriers iroquo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991" y="0"/>
            <a:ext cx="4798009" cy="6858000"/>
          </a:xfrm>
          <a:prstGeom prst="rect">
            <a:avLst/>
          </a:prstGeom>
        </p:spPr>
      </p:pic>
      <p:sp>
        <p:nvSpPr>
          <p:cNvPr id="4" name="ZoneTexte 3"/>
          <p:cNvSpPr txBox="1"/>
          <p:nvPr/>
        </p:nvSpPr>
        <p:spPr>
          <a:xfrm>
            <a:off x="15446" y="6550223"/>
            <a:ext cx="9128554" cy="338554"/>
          </a:xfrm>
          <a:prstGeom prst="rect">
            <a:avLst/>
          </a:prstGeom>
          <a:noFill/>
        </p:spPr>
        <p:txBody>
          <a:bodyPr wrap="square" rtlCol="0">
            <a:spAutoFit/>
          </a:bodyPr>
          <a:lstStyle/>
          <a:p>
            <a:r>
              <a:rPr lang="fr-FR" sz="1600" b="1" dirty="0"/>
              <a:t>Jacques Grasset de St-Sauveur, </a:t>
            </a:r>
            <a:r>
              <a:rPr lang="fr-FR" sz="1600" b="1" i="1" dirty="0"/>
              <a:t>Costumes civils de tous les peuples connus</a:t>
            </a:r>
            <a:r>
              <a:rPr lang="fr-FR" sz="1600" b="1" dirty="0"/>
              <a:t>, Paris</a:t>
            </a:r>
            <a:r>
              <a:rPr lang="fr-FR" sz="1600" b="1" i="1" dirty="0"/>
              <a:t>,</a:t>
            </a:r>
            <a:r>
              <a:rPr lang="fr-FR" sz="1600" b="1" dirty="0"/>
              <a:t> 1784 et </a:t>
            </a:r>
            <a:r>
              <a:rPr lang="fr-FR" sz="1600" b="1" dirty="0" err="1"/>
              <a:t>suiv</a:t>
            </a:r>
            <a:r>
              <a:rPr lang="fr-FR" sz="1600" b="1" dirty="0"/>
              <a:t>.</a:t>
            </a:r>
          </a:p>
        </p:txBody>
      </p:sp>
    </p:spTree>
    <p:extLst>
      <p:ext uri="{BB962C8B-B14F-4D97-AF65-F5344CB8AC3E}">
        <p14:creationId xmlns:p14="http://schemas.microsoft.com/office/powerpoint/2010/main" val="2355945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rte_de_la_Nouvelle_France_[...]Franquelin_Jean-Baptiste_btv1b6700081t_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370"/>
            <a:ext cx="9144000" cy="6886370"/>
          </a:xfrm>
          <a:prstGeom prst="rect">
            <a:avLst/>
          </a:prstGeom>
        </p:spPr>
      </p:pic>
    </p:spTree>
    <p:extLst>
      <p:ext uri="{BB962C8B-B14F-4D97-AF65-F5344CB8AC3E}">
        <p14:creationId xmlns:p14="http://schemas.microsoft.com/office/powerpoint/2010/main" val="1228327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4625" y="1410355"/>
            <a:ext cx="8747125" cy="5447645"/>
          </a:xfrm>
          <a:prstGeom prst="rect">
            <a:avLst/>
          </a:prstGeom>
          <a:noFill/>
        </p:spPr>
        <p:txBody>
          <a:bodyPr wrap="square" rtlCol="0">
            <a:spAutoFit/>
          </a:bodyPr>
          <a:lstStyle/>
          <a:p>
            <a:pPr algn="just"/>
            <a:r>
              <a:rPr lang="fr-CA" sz="2400" dirty="0"/>
              <a:t>« Ordonnons que les </a:t>
            </a:r>
            <a:r>
              <a:rPr lang="fr-CA" sz="2400" dirty="0" err="1"/>
              <a:t>descendans</a:t>
            </a:r>
            <a:r>
              <a:rPr lang="fr-CA" sz="2400" dirty="0"/>
              <a:t> des François qui s’habitueront audit </a:t>
            </a:r>
            <a:r>
              <a:rPr lang="fr-CA" sz="2400" dirty="0" err="1"/>
              <a:t>païs</a:t>
            </a:r>
            <a:r>
              <a:rPr lang="fr-CA" sz="2400" dirty="0"/>
              <a:t>, ensemble les Sauvages qui seront amenez à la </a:t>
            </a:r>
            <a:r>
              <a:rPr lang="fr-CA" sz="2400" dirty="0" err="1"/>
              <a:t>connoissance</a:t>
            </a:r>
            <a:r>
              <a:rPr lang="fr-CA" sz="2400" dirty="0"/>
              <a:t> de la </a:t>
            </a:r>
            <a:r>
              <a:rPr lang="fr-CA" sz="2400" dirty="0" err="1"/>
              <a:t>foy</a:t>
            </a:r>
            <a:r>
              <a:rPr lang="fr-CA" sz="2400" dirty="0"/>
              <a:t>, &amp; en feront profession, soient désormais </a:t>
            </a:r>
            <a:r>
              <a:rPr lang="fr-CA" sz="2400" dirty="0" err="1"/>
              <a:t>censez</a:t>
            </a:r>
            <a:r>
              <a:rPr lang="fr-CA" sz="2400" dirty="0"/>
              <a:t> &amp; </a:t>
            </a:r>
            <a:r>
              <a:rPr lang="fr-CA" sz="2400" dirty="0" err="1"/>
              <a:t>reputez</a:t>
            </a:r>
            <a:r>
              <a:rPr lang="fr-CA" sz="2400" dirty="0"/>
              <a:t> pour naturels François, &amp; comme tels puissent venir habiter en France quand bon leur semblera, &amp; y </a:t>
            </a:r>
            <a:r>
              <a:rPr lang="fr-CA" sz="2400" dirty="0" err="1"/>
              <a:t>acquerir</a:t>
            </a:r>
            <a:r>
              <a:rPr lang="fr-CA" sz="2400" dirty="0"/>
              <a:t>, tester, </a:t>
            </a:r>
            <a:r>
              <a:rPr lang="fr-CA" sz="2400" dirty="0" err="1"/>
              <a:t>succeder</a:t>
            </a:r>
            <a:r>
              <a:rPr lang="fr-CA" sz="2400" dirty="0"/>
              <a:t>, accepter donations &amp; </a:t>
            </a:r>
            <a:r>
              <a:rPr lang="fr-CA" sz="2400" dirty="0" err="1"/>
              <a:t>legats</a:t>
            </a:r>
            <a:r>
              <a:rPr lang="fr-CA" sz="2400" dirty="0"/>
              <a:t>, tout ainsi que les </a:t>
            </a:r>
            <a:r>
              <a:rPr lang="fr-CA" sz="2400" dirty="0" err="1"/>
              <a:t>vrays</a:t>
            </a:r>
            <a:r>
              <a:rPr lang="fr-CA" sz="2400" dirty="0"/>
              <a:t> </a:t>
            </a:r>
            <a:r>
              <a:rPr lang="fr-CA" sz="2400" dirty="0" err="1"/>
              <a:t>regnicoles</a:t>
            </a:r>
            <a:r>
              <a:rPr lang="fr-CA" sz="2400" dirty="0"/>
              <a:t> &amp; originaires François, sans </a:t>
            </a:r>
            <a:r>
              <a:rPr lang="fr-CA" sz="2400" dirty="0" err="1"/>
              <a:t>estre</a:t>
            </a:r>
            <a:r>
              <a:rPr lang="fr-CA" sz="2400" dirty="0"/>
              <a:t> tenus de prendre aucunes lettres de </a:t>
            </a:r>
            <a:r>
              <a:rPr lang="fr-CA" sz="2400" dirty="0" err="1"/>
              <a:t>declaration</a:t>
            </a:r>
            <a:r>
              <a:rPr lang="fr-CA" sz="2400" dirty="0"/>
              <a:t> </a:t>
            </a:r>
            <a:r>
              <a:rPr lang="fr-CA" sz="2400" dirty="0" err="1"/>
              <a:t>ny</a:t>
            </a:r>
            <a:r>
              <a:rPr lang="fr-CA" sz="2400" dirty="0"/>
              <a:t> de naturalité. » </a:t>
            </a:r>
          </a:p>
          <a:p>
            <a:r>
              <a:rPr lang="fr-CA" i="1" dirty="0" err="1"/>
              <a:t>Edict</a:t>
            </a:r>
            <a:r>
              <a:rPr lang="fr-CA" i="1" dirty="0"/>
              <a:t> du Roy pour l’</a:t>
            </a:r>
            <a:r>
              <a:rPr lang="fr-CA" i="1" dirty="0" err="1"/>
              <a:t>establissement</a:t>
            </a:r>
            <a:r>
              <a:rPr lang="fr-CA" i="1" dirty="0"/>
              <a:t> de la Compagnie de la Nouvelle-France</a:t>
            </a:r>
            <a:r>
              <a:rPr lang="fr-CA" dirty="0"/>
              <a:t>, Paris, Sébastien </a:t>
            </a:r>
            <a:r>
              <a:rPr lang="fr-CA" dirty="0" err="1"/>
              <a:t>Cramoisy</a:t>
            </a:r>
            <a:r>
              <a:rPr lang="fr-CA" dirty="0"/>
              <a:t>, 1657, Art. 17, p. 13-14.</a:t>
            </a:r>
          </a:p>
          <a:p>
            <a:endParaRPr lang="fr-CA" dirty="0"/>
          </a:p>
          <a:p>
            <a:r>
              <a:rPr lang="fr-CA" sz="2400" dirty="0"/>
              <a:t>« nos fils se marieront à vos filles et nous ne formerons qu’un seul peuple » </a:t>
            </a:r>
          </a:p>
          <a:p>
            <a:r>
              <a:rPr lang="fr-CA" dirty="0"/>
              <a:t>Champlain à des représentations Montagnais (</a:t>
            </a:r>
            <a:r>
              <a:rPr lang="fr-CA" dirty="0" err="1"/>
              <a:t>Innus</a:t>
            </a:r>
            <a:r>
              <a:rPr lang="fr-CA" dirty="0"/>
              <a:t>) en 1633, Ruben Gold </a:t>
            </a:r>
            <a:r>
              <a:rPr lang="fr-CA" dirty="0" err="1"/>
              <a:t>Twaites</a:t>
            </a:r>
            <a:r>
              <a:rPr lang="fr-CA" dirty="0"/>
              <a:t>, </a:t>
            </a:r>
            <a:r>
              <a:rPr lang="fr-CA" i="1" dirty="0"/>
              <a:t>The </a:t>
            </a:r>
            <a:r>
              <a:rPr lang="fr-CA" i="1" dirty="0" err="1"/>
              <a:t>Jesuits</a:t>
            </a:r>
            <a:r>
              <a:rPr lang="fr-CA" i="1" dirty="0"/>
              <a:t> Relations and </a:t>
            </a:r>
            <a:r>
              <a:rPr lang="fr-CA" i="1" dirty="0" err="1"/>
              <a:t>Allied</a:t>
            </a:r>
            <a:r>
              <a:rPr lang="fr-CA" i="1" dirty="0"/>
              <a:t> Documents</a:t>
            </a:r>
            <a:r>
              <a:rPr lang="fr-CA" dirty="0"/>
              <a:t>, Cleveland, Burrows </a:t>
            </a:r>
            <a:r>
              <a:rPr lang="fr-CA" dirty="0" err="1"/>
              <a:t>Brothers</a:t>
            </a:r>
            <a:r>
              <a:rPr lang="fr-CA" dirty="0"/>
              <a:t>, 1896, vol. 5, p. 210 </a:t>
            </a:r>
          </a:p>
        </p:txBody>
      </p:sp>
      <p:sp>
        <p:nvSpPr>
          <p:cNvPr id="3" name="ZoneTexte 2"/>
          <p:cNvSpPr txBox="1"/>
          <p:nvPr/>
        </p:nvSpPr>
        <p:spPr>
          <a:xfrm>
            <a:off x="793750" y="238125"/>
            <a:ext cx="7747000" cy="584776"/>
          </a:xfrm>
          <a:prstGeom prst="rect">
            <a:avLst/>
          </a:prstGeom>
          <a:noFill/>
        </p:spPr>
        <p:txBody>
          <a:bodyPr wrap="square" rtlCol="0">
            <a:spAutoFit/>
          </a:bodyPr>
          <a:lstStyle/>
          <a:p>
            <a:pPr algn="ctr"/>
            <a:r>
              <a:rPr lang="fr-FR" sz="3200" dirty="0"/>
              <a:t>La francisation des Autochtones</a:t>
            </a:r>
          </a:p>
        </p:txBody>
      </p:sp>
    </p:spTree>
    <p:extLst>
      <p:ext uri="{BB962C8B-B14F-4D97-AF65-F5344CB8AC3E}">
        <p14:creationId xmlns:p14="http://schemas.microsoft.com/office/powerpoint/2010/main" val="69958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2250" y="206375"/>
            <a:ext cx="8731250" cy="6740308"/>
          </a:xfrm>
          <a:prstGeom prst="rect">
            <a:avLst/>
          </a:prstGeom>
          <a:noFill/>
        </p:spPr>
        <p:txBody>
          <a:bodyPr wrap="square" rtlCol="0">
            <a:spAutoFit/>
          </a:bodyPr>
          <a:lstStyle/>
          <a:p>
            <a:pPr algn="just"/>
            <a:r>
              <a:rPr lang="fr-CA" dirty="0"/>
              <a:t>« Ayant une connaissance parfaite de </a:t>
            </a:r>
            <a:r>
              <a:rPr lang="fr-CA" dirty="0" err="1"/>
              <a:t>lavantage</a:t>
            </a:r>
            <a:r>
              <a:rPr lang="fr-CA" dirty="0"/>
              <a:t> que cette colonie </a:t>
            </a:r>
            <a:r>
              <a:rPr lang="fr-CA" dirty="0" err="1"/>
              <a:t>retireroit</a:t>
            </a:r>
            <a:r>
              <a:rPr lang="fr-CA" dirty="0"/>
              <a:t> si on </a:t>
            </a:r>
            <a:r>
              <a:rPr lang="fr-CA" dirty="0" err="1"/>
              <a:t>pouvoit</a:t>
            </a:r>
            <a:r>
              <a:rPr lang="fr-CA" dirty="0"/>
              <a:t> </a:t>
            </a:r>
            <a:r>
              <a:rPr lang="fr-CA" dirty="0" err="1"/>
              <a:t>seurement</a:t>
            </a:r>
            <a:r>
              <a:rPr lang="fr-CA" dirty="0"/>
              <a:t> y mettre par des </a:t>
            </a:r>
            <a:r>
              <a:rPr lang="fr-CA" dirty="0" err="1"/>
              <a:t>achapts</a:t>
            </a:r>
            <a:r>
              <a:rPr lang="fr-CA" dirty="0"/>
              <a:t> que les </a:t>
            </a:r>
            <a:r>
              <a:rPr lang="fr-CA" dirty="0" err="1"/>
              <a:t>habitans</a:t>
            </a:r>
            <a:r>
              <a:rPr lang="fr-CA" dirty="0"/>
              <a:t> en </a:t>
            </a:r>
            <a:r>
              <a:rPr lang="fr-CA" dirty="0" err="1"/>
              <a:t>feroient</a:t>
            </a:r>
            <a:r>
              <a:rPr lang="fr-CA" dirty="0"/>
              <a:t>, des Sauvages qu’on nomme </a:t>
            </a:r>
            <a:r>
              <a:rPr lang="fr-CA" dirty="0" err="1"/>
              <a:t>panis</a:t>
            </a:r>
            <a:r>
              <a:rPr lang="fr-CA" dirty="0"/>
              <a:t> dont la nation est </a:t>
            </a:r>
            <a:r>
              <a:rPr lang="fr-CA" dirty="0" err="1"/>
              <a:t>tres</a:t>
            </a:r>
            <a:r>
              <a:rPr lang="fr-CA" dirty="0"/>
              <a:t> </a:t>
            </a:r>
            <a:r>
              <a:rPr lang="fr-CA" dirty="0" err="1"/>
              <a:t>Eloignée</a:t>
            </a:r>
            <a:r>
              <a:rPr lang="fr-CA" dirty="0"/>
              <a:t> de ce </a:t>
            </a:r>
            <a:r>
              <a:rPr lang="fr-CA" dirty="0" err="1"/>
              <a:t>païs</a:t>
            </a:r>
            <a:r>
              <a:rPr lang="fr-CA" dirty="0"/>
              <a:t>, et </a:t>
            </a:r>
            <a:r>
              <a:rPr lang="fr-CA" dirty="0" err="1"/>
              <a:t>quon</a:t>
            </a:r>
            <a:r>
              <a:rPr lang="fr-CA" dirty="0"/>
              <a:t> ne peut avoir que par les Sauvages qui les vont prendre chez Eux et les </a:t>
            </a:r>
            <a:r>
              <a:rPr lang="fr-CA" dirty="0" err="1"/>
              <a:t>traffiquent</a:t>
            </a:r>
            <a:r>
              <a:rPr lang="fr-CA" dirty="0"/>
              <a:t> le plus souvent avec les </a:t>
            </a:r>
            <a:r>
              <a:rPr lang="fr-CA" dirty="0" err="1"/>
              <a:t>anglois</a:t>
            </a:r>
            <a:r>
              <a:rPr lang="fr-CA" dirty="0"/>
              <a:t> de la Caroline et qui en ont quelques fois vendu aux gens de ces </a:t>
            </a:r>
            <a:r>
              <a:rPr lang="fr-CA" dirty="0" err="1"/>
              <a:t>païs</a:t>
            </a:r>
            <a:r>
              <a:rPr lang="fr-CA" dirty="0"/>
              <a:t>, lesquels se trouvent souvent frustrez des sommes </a:t>
            </a:r>
            <a:r>
              <a:rPr lang="fr-CA" dirty="0" err="1"/>
              <a:t>considerables</a:t>
            </a:r>
            <a:r>
              <a:rPr lang="fr-CA" dirty="0"/>
              <a:t> </a:t>
            </a:r>
            <a:r>
              <a:rPr lang="fr-CA" dirty="0" err="1"/>
              <a:t>quils</a:t>
            </a:r>
            <a:r>
              <a:rPr lang="fr-CA" dirty="0"/>
              <a:t> en donnent par une idée de liberté que leur inspirent ceux qui ne les ont pas achetez, ce qui fait qu’ils quittent quasi toujours leurs maitres, et ce </a:t>
            </a:r>
            <a:r>
              <a:rPr lang="fr-CA" dirty="0" err="1"/>
              <a:t>soub</a:t>
            </a:r>
            <a:r>
              <a:rPr lang="fr-CA" dirty="0"/>
              <a:t> </a:t>
            </a:r>
            <a:r>
              <a:rPr lang="fr-CA" dirty="0" err="1"/>
              <a:t>pretexte</a:t>
            </a:r>
            <a:r>
              <a:rPr lang="fr-CA" dirty="0"/>
              <a:t> </a:t>
            </a:r>
            <a:r>
              <a:rPr lang="fr-CA" dirty="0" err="1"/>
              <a:t>quen</a:t>
            </a:r>
            <a:r>
              <a:rPr lang="fr-CA" dirty="0"/>
              <a:t> France il </a:t>
            </a:r>
            <a:r>
              <a:rPr lang="fr-CA" dirty="0" err="1"/>
              <a:t>ny</a:t>
            </a:r>
            <a:r>
              <a:rPr lang="fr-CA" dirty="0"/>
              <a:t> a point </a:t>
            </a:r>
            <a:r>
              <a:rPr lang="fr-CA" dirty="0" err="1"/>
              <a:t>dexclaves</a:t>
            </a:r>
            <a:r>
              <a:rPr lang="fr-CA" dirty="0"/>
              <a:t>, ce qui ne se trouve pas toujours </a:t>
            </a:r>
            <a:r>
              <a:rPr lang="fr-CA" dirty="0" err="1"/>
              <a:t>vray</a:t>
            </a:r>
            <a:r>
              <a:rPr lang="fr-CA" dirty="0"/>
              <a:t> par </a:t>
            </a:r>
            <a:r>
              <a:rPr lang="fr-CA" dirty="0" err="1"/>
              <a:t>raport</a:t>
            </a:r>
            <a:r>
              <a:rPr lang="fr-CA" dirty="0"/>
              <a:t> aux Colonies qui en </a:t>
            </a:r>
            <a:r>
              <a:rPr lang="fr-CA" dirty="0" err="1"/>
              <a:t>dependent</a:t>
            </a:r>
            <a:r>
              <a:rPr lang="fr-CA" dirty="0"/>
              <a:t>, puisque dans les </a:t>
            </a:r>
            <a:r>
              <a:rPr lang="fr-CA" dirty="0" err="1"/>
              <a:t>Isles</a:t>
            </a:r>
            <a:r>
              <a:rPr lang="fr-CA" dirty="0"/>
              <a:t> de ce continent tous les </a:t>
            </a:r>
            <a:r>
              <a:rPr lang="fr-CA" dirty="0" err="1"/>
              <a:t>negres</a:t>
            </a:r>
            <a:r>
              <a:rPr lang="fr-CA" dirty="0"/>
              <a:t> que les </a:t>
            </a:r>
            <a:r>
              <a:rPr lang="fr-CA" dirty="0" err="1"/>
              <a:t>habiants</a:t>
            </a:r>
            <a:r>
              <a:rPr lang="fr-CA" dirty="0"/>
              <a:t> </a:t>
            </a:r>
            <a:r>
              <a:rPr lang="fr-CA" dirty="0" err="1"/>
              <a:t>achettent</a:t>
            </a:r>
            <a:r>
              <a:rPr lang="fr-CA" dirty="0"/>
              <a:t>, sont [folio 33] toujours regardez comme tels, et comme toutes les colonies doivent </a:t>
            </a:r>
            <a:r>
              <a:rPr lang="fr-CA" dirty="0" err="1"/>
              <a:t>Etre</a:t>
            </a:r>
            <a:r>
              <a:rPr lang="fr-CA" dirty="0"/>
              <a:t> regardées sur le </a:t>
            </a:r>
            <a:r>
              <a:rPr lang="fr-CA" dirty="0" err="1"/>
              <a:t>meme</a:t>
            </a:r>
            <a:r>
              <a:rPr lang="fr-CA" dirty="0"/>
              <a:t> pied et que les peuples de la nation </a:t>
            </a:r>
            <a:r>
              <a:rPr lang="fr-CA" dirty="0" err="1"/>
              <a:t>Panis</a:t>
            </a:r>
            <a:r>
              <a:rPr lang="fr-CA" dirty="0"/>
              <a:t> sont </a:t>
            </a:r>
            <a:r>
              <a:rPr lang="fr-CA" dirty="0" err="1"/>
              <a:t>aussy</a:t>
            </a:r>
            <a:r>
              <a:rPr lang="fr-CA" dirty="0"/>
              <a:t> </a:t>
            </a:r>
            <a:r>
              <a:rPr lang="fr-CA" dirty="0" err="1"/>
              <a:t>necessaires</a:t>
            </a:r>
            <a:r>
              <a:rPr lang="fr-CA" dirty="0"/>
              <a:t> aux habitants de ce pais pour la culture des terres et autres ouvrages </a:t>
            </a:r>
            <a:r>
              <a:rPr lang="fr-CA" dirty="0" err="1"/>
              <a:t>quon</a:t>
            </a:r>
            <a:r>
              <a:rPr lang="fr-CA" dirty="0"/>
              <a:t> </a:t>
            </a:r>
            <a:r>
              <a:rPr lang="fr-CA" dirty="0" err="1"/>
              <a:t>pouroit</a:t>
            </a:r>
            <a:r>
              <a:rPr lang="fr-CA" dirty="0"/>
              <a:t> entreprendre, comme les </a:t>
            </a:r>
            <a:r>
              <a:rPr lang="fr-CA" dirty="0" err="1"/>
              <a:t>Negres</a:t>
            </a:r>
            <a:r>
              <a:rPr lang="fr-CA" dirty="0"/>
              <a:t> le sont aux </a:t>
            </a:r>
            <a:r>
              <a:rPr lang="fr-CA" dirty="0" err="1"/>
              <a:t>isles</a:t>
            </a:r>
            <a:r>
              <a:rPr lang="fr-CA" dirty="0"/>
              <a:t> et que </a:t>
            </a:r>
            <a:r>
              <a:rPr lang="fr-CA" dirty="0" err="1"/>
              <a:t>mesme</a:t>
            </a:r>
            <a:r>
              <a:rPr lang="fr-CA" dirty="0"/>
              <a:t> ces Sortes </a:t>
            </a:r>
            <a:r>
              <a:rPr lang="fr-CA" dirty="0" err="1"/>
              <a:t>dengagements</a:t>
            </a:r>
            <a:r>
              <a:rPr lang="fr-CA" dirty="0"/>
              <a:t> sont </a:t>
            </a:r>
            <a:r>
              <a:rPr lang="fr-CA" dirty="0" err="1"/>
              <a:t>tres</a:t>
            </a:r>
            <a:r>
              <a:rPr lang="fr-CA" dirty="0"/>
              <a:t> </a:t>
            </a:r>
            <a:r>
              <a:rPr lang="fr-CA" dirty="0" err="1"/>
              <a:t>utille</a:t>
            </a:r>
            <a:r>
              <a:rPr lang="fr-CA" dirty="0"/>
              <a:t> a cette Colonie </a:t>
            </a:r>
            <a:r>
              <a:rPr lang="fr-CA" dirty="0" err="1"/>
              <a:t>Etant</a:t>
            </a:r>
            <a:r>
              <a:rPr lang="fr-CA" dirty="0"/>
              <a:t> </a:t>
            </a:r>
            <a:r>
              <a:rPr lang="fr-CA" dirty="0" err="1"/>
              <a:t>necessaire</a:t>
            </a:r>
            <a:r>
              <a:rPr lang="fr-CA" dirty="0"/>
              <a:t> den assurer la </a:t>
            </a:r>
            <a:r>
              <a:rPr lang="fr-CA" dirty="0" err="1"/>
              <a:t>proprieté</a:t>
            </a:r>
            <a:r>
              <a:rPr lang="fr-CA" dirty="0"/>
              <a:t> a ceux qui en ont acheté et qui en </a:t>
            </a:r>
            <a:r>
              <a:rPr lang="fr-CA" dirty="0" err="1"/>
              <a:t>acheteront</a:t>
            </a:r>
            <a:r>
              <a:rPr lang="fr-CA" dirty="0"/>
              <a:t> a </a:t>
            </a:r>
            <a:r>
              <a:rPr lang="fr-CA" dirty="0" err="1"/>
              <a:t>lavenir</a:t>
            </a:r>
            <a:r>
              <a:rPr lang="fr-CA" dirty="0"/>
              <a:t>;</a:t>
            </a:r>
          </a:p>
          <a:p>
            <a:pPr algn="just"/>
            <a:r>
              <a:rPr lang="fr-CA" dirty="0"/>
              <a:t>Nous </a:t>
            </a:r>
            <a:r>
              <a:rPr lang="fr-CA" dirty="0" err="1"/>
              <a:t>Soub</a:t>
            </a:r>
            <a:r>
              <a:rPr lang="fr-CA" dirty="0"/>
              <a:t> le bon plaisir de Sa Majesté, ordonnons que tous les </a:t>
            </a:r>
            <a:r>
              <a:rPr lang="fr-CA" dirty="0" err="1"/>
              <a:t>Panis</a:t>
            </a:r>
            <a:r>
              <a:rPr lang="fr-CA" dirty="0"/>
              <a:t> et </a:t>
            </a:r>
            <a:r>
              <a:rPr lang="fr-CA" dirty="0" err="1"/>
              <a:t>Negres</a:t>
            </a:r>
            <a:r>
              <a:rPr lang="fr-CA" dirty="0"/>
              <a:t> qui ont </a:t>
            </a:r>
            <a:r>
              <a:rPr lang="fr-CA" dirty="0" err="1"/>
              <a:t>Eté</a:t>
            </a:r>
            <a:r>
              <a:rPr lang="fr-CA" dirty="0"/>
              <a:t> achetez, et qui le seront dans la Suite appartiendront en plaine </a:t>
            </a:r>
            <a:r>
              <a:rPr lang="fr-CA" dirty="0" err="1"/>
              <a:t>proprieté</a:t>
            </a:r>
            <a:r>
              <a:rPr lang="fr-CA" dirty="0"/>
              <a:t> a Ceux qui les ont achetez, comme </a:t>
            </a:r>
            <a:r>
              <a:rPr lang="fr-CA" dirty="0" err="1"/>
              <a:t>Etant</a:t>
            </a:r>
            <a:r>
              <a:rPr lang="fr-CA" dirty="0"/>
              <a:t> leurs Esclaves, faisons </a:t>
            </a:r>
            <a:r>
              <a:rPr lang="fr-CA" dirty="0" err="1"/>
              <a:t>deffenses</a:t>
            </a:r>
            <a:r>
              <a:rPr lang="fr-CA" dirty="0"/>
              <a:t> </a:t>
            </a:r>
            <a:r>
              <a:rPr lang="fr-CA" dirty="0" err="1"/>
              <a:t>auxd</a:t>
            </a:r>
            <a:r>
              <a:rPr lang="fr-CA" dirty="0"/>
              <a:t>[</a:t>
            </a:r>
            <a:r>
              <a:rPr lang="fr-CA" dirty="0" err="1"/>
              <a:t>its</a:t>
            </a:r>
            <a:r>
              <a:rPr lang="fr-CA" dirty="0"/>
              <a:t>] </a:t>
            </a:r>
            <a:r>
              <a:rPr lang="fr-CA" dirty="0" err="1"/>
              <a:t>Panis</a:t>
            </a:r>
            <a:r>
              <a:rPr lang="fr-CA" dirty="0"/>
              <a:t> et </a:t>
            </a:r>
            <a:r>
              <a:rPr lang="fr-CA" dirty="0" err="1"/>
              <a:t>Negres</a:t>
            </a:r>
            <a:r>
              <a:rPr lang="fr-CA" dirty="0"/>
              <a:t> de quitter leurs maitres Et a qui que ce Soit de les </a:t>
            </a:r>
            <a:r>
              <a:rPr lang="fr-CA" dirty="0" err="1"/>
              <a:t>debaucher</a:t>
            </a:r>
            <a:r>
              <a:rPr lang="fr-CA" dirty="0"/>
              <a:t> Sous peine de 50</a:t>
            </a:r>
            <a:r>
              <a:rPr lang="fr-CA" strike="sngStrike" baseline="30000" dirty="0"/>
              <a:t>ll</a:t>
            </a:r>
            <a:r>
              <a:rPr lang="fr-CA" dirty="0"/>
              <a:t> </a:t>
            </a:r>
            <a:r>
              <a:rPr lang="fr-CA" dirty="0" err="1"/>
              <a:t>damande</a:t>
            </a:r>
            <a:r>
              <a:rPr lang="fr-CA" dirty="0"/>
              <a:t> »</a:t>
            </a:r>
          </a:p>
          <a:p>
            <a:r>
              <a:rPr lang="fr-CA" dirty="0"/>
              <a:t>Ordonnance de l’intendant Jacques </a:t>
            </a:r>
            <a:r>
              <a:rPr lang="fr-CA" dirty="0" err="1"/>
              <a:t>Raudot</a:t>
            </a:r>
            <a:r>
              <a:rPr lang="fr-CA" dirty="0"/>
              <a:t>, 13 avril 1709, </a:t>
            </a:r>
            <a:r>
              <a:rPr lang="fr-CA" dirty="0" err="1"/>
              <a:t>BanQ</a:t>
            </a:r>
            <a:r>
              <a:rPr lang="fr-CA" dirty="0"/>
              <a:t>-Québec, E1, S1, P509 (Fonds Intendants, Série Ordonnances, Pièce 509 </a:t>
            </a:r>
            <a:endParaRPr lang="fr-FR" dirty="0"/>
          </a:p>
        </p:txBody>
      </p:sp>
    </p:spTree>
    <p:extLst>
      <p:ext uri="{BB962C8B-B14F-4D97-AF65-F5344CB8AC3E}">
        <p14:creationId xmlns:p14="http://schemas.microsoft.com/office/powerpoint/2010/main" val="1067373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3698875" cy="5439522"/>
          </a:xfrm>
          <a:prstGeom prst="rect">
            <a:avLst/>
          </a:prstGeom>
        </p:spPr>
      </p:pic>
      <p:sp>
        <p:nvSpPr>
          <p:cNvPr id="3" name="ZoneTexte 2"/>
          <p:cNvSpPr txBox="1"/>
          <p:nvPr/>
        </p:nvSpPr>
        <p:spPr>
          <a:xfrm>
            <a:off x="0" y="5380672"/>
            <a:ext cx="3698875" cy="1477328"/>
          </a:xfrm>
          <a:prstGeom prst="rect">
            <a:avLst/>
          </a:prstGeom>
          <a:noFill/>
        </p:spPr>
        <p:txBody>
          <a:bodyPr wrap="square" rtlCol="0">
            <a:spAutoFit/>
          </a:bodyPr>
          <a:lstStyle/>
          <a:p>
            <a:r>
              <a:rPr lang="fr-FR" dirty="0"/>
              <a:t>Anonyme, « Esclave des Indiens Renards ou esclave </a:t>
            </a:r>
            <a:r>
              <a:rPr lang="fr-FR" dirty="0" err="1"/>
              <a:t>Népissingue</a:t>
            </a:r>
            <a:r>
              <a:rPr lang="fr-FR" dirty="0"/>
              <a:t>, vers 1732 », Bibliothèque nationale de France Estampes et photographie, OF-4(A)-FOL</a:t>
            </a:r>
          </a:p>
        </p:txBody>
      </p:sp>
      <p:pic>
        <p:nvPicPr>
          <p:cNvPr id="4" name="Image 3" descr="Huron-Huron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500" y="-7868"/>
            <a:ext cx="4127501" cy="5499906"/>
          </a:xfrm>
          <a:prstGeom prst="rect">
            <a:avLst/>
          </a:prstGeom>
        </p:spPr>
      </p:pic>
      <p:sp>
        <p:nvSpPr>
          <p:cNvPr id="5" name="ZoneTexte 4"/>
          <p:cNvSpPr txBox="1"/>
          <p:nvPr/>
        </p:nvSpPr>
        <p:spPr>
          <a:xfrm>
            <a:off x="5222875" y="5778500"/>
            <a:ext cx="3603625" cy="369332"/>
          </a:xfrm>
          <a:prstGeom prst="rect">
            <a:avLst/>
          </a:prstGeom>
          <a:noFill/>
        </p:spPr>
        <p:txBody>
          <a:bodyPr wrap="square" rtlCol="0">
            <a:spAutoFit/>
          </a:bodyPr>
          <a:lstStyle/>
          <a:p>
            <a:r>
              <a:rPr lang="fr-FR" dirty="0"/>
              <a:t>Archives de la ville de Montréal</a:t>
            </a:r>
          </a:p>
        </p:txBody>
      </p:sp>
    </p:spTree>
    <p:extLst>
      <p:ext uri="{BB962C8B-B14F-4D97-AF65-F5344CB8AC3E}">
        <p14:creationId xmlns:p14="http://schemas.microsoft.com/office/powerpoint/2010/main" val="692139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arte format peti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412" y="0"/>
            <a:ext cx="5988463" cy="6858000"/>
          </a:xfrm>
          <a:prstGeom prst="rect">
            <a:avLst/>
          </a:prstGeom>
        </p:spPr>
      </p:pic>
    </p:spTree>
    <p:extLst>
      <p:ext uri="{BB962C8B-B14F-4D97-AF65-F5344CB8AC3E}">
        <p14:creationId xmlns:p14="http://schemas.microsoft.com/office/powerpoint/2010/main" val="2369798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 domiciliés » de la vallée du St-Laurent</a:t>
            </a:r>
          </a:p>
        </p:txBody>
      </p:sp>
      <p:pic>
        <p:nvPicPr>
          <p:cNvPr id="6" name="Picture 4"/>
          <p:cNvPicPr>
            <a:picLocks noChangeAspect="1" noChangeArrowheads="1"/>
          </p:cNvPicPr>
          <p:nvPr/>
        </p:nvPicPr>
        <p:blipFill>
          <a:blip r:embed="rId2"/>
          <a:srcRect/>
          <a:stretch>
            <a:fillRect/>
          </a:stretch>
        </p:blipFill>
        <p:spPr bwMode="auto">
          <a:xfrm rot="5400000">
            <a:off x="996630" y="549785"/>
            <a:ext cx="5311586" cy="7304846"/>
          </a:xfrm>
          <a:prstGeom prst="rect">
            <a:avLst/>
          </a:prstGeom>
          <a:noFill/>
          <a:ln w="9525">
            <a:noFill/>
            <a:miter lim="800000"/>
            <a:headEnd/>
            <a:tailEnd/>
          </a:ln>
          <a:effectLst/>
        </p:spPr>
      </p:pic>
      <p:pic>
        <p:nvPicPr>
          <p:cNvPr id="9" name="Image 8" descr="Abena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411" y="4254500"/>
            <a:ext cx="2272589" cy="2603501"/>
          </a:xfrm>
          <a:prstGeom prst="rect">
            <a:avLst/>
          </a:prstGeom>
        </p:spPr>
      </p:pic>
    </p:spTree>
    <p:extLst>
      <p:ext uri="{BB962C8B-B14F-4D97-AF65-F5344CB8AC3E}">
        <p14:creationId xmlns:p14="http://schemas.microsoft.com/office/powerpoint/2010/main" val="1409159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457200" y="234462"/>
            <a:ext cx="8229600" cy="6242538"/>
          </a:xfrm>
          <a:prstGeom prst="rect">
            <a:avLst/>
          </a:prstGeom>
        </p:spPr>
        <p:txBody>
          <a:bodyPr>
            <a:normAutofit fontScale="70000" lnSpcReduction="20000"/>
          </a:bodyPr>
          <a:lstStyle>
            <a:lvl1pPr marL="457200" indent="-457200" algn="l" defTabSz="914400"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16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8800" indent="-457200" algn="l" defTabSz="914400"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60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7432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6pPr>
            <a:lvl7pPr marL="32051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7pPr>
            <a:lvl8pPr marL="36576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8pPr>
            <a:lvl9pPr marL="41195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a:solidFill>
                  <a:schemeClr val="tx1">
                    <a:lumMod val="75000"/>
                    <a:lumOff val="25000"/>
                  </a:schemeClr>
                </a:solidFill>
                <a:latin typeface="+mn-lt"/>
                <a:ea typeface="+mn-ea"/>
                <a:cs typeface="+mn-cs"/>
              </a:defRPr>
            </a:lvl9pPr>
          </a:lstStyle>
          <a:p>
            <a:pPr marL="0" indent="0" algn="just">
              <a:buFont typeface="Wingdings 2" pitchFamily="18" charset="2"/>
              <a:buNone/>
            </a:pPr>
            <a:r>
              <a:rPr lang="fr-FR" sz="3600" dirty="0"/>
              <a:t>« </a:t>
            </a:r>
            <a:r>
              <a:rPr lang="fr-FR" sz="3600" dirty="0" err="1"/>
              <a:t>Sastaretsi</a:t>
            </a:r>
            <a:r>
              <a:rPr lang="fr-FR" sz="3600" dirty="0"/>
              <a:t> ton fils, </a:t>
            </a:r>
            <a:r>
              <a:rPr lang="fr-FR" sz="3600" dirty="0" err="1"/>
              <a:t>Onontio</a:t>
            </a:r>
            <a:r>
              <a:rPr lang="fr-FR" sz="3600" dirty="0"/>
              <a:t>, se disait autrefois ton frère, mais il a cessé de l’être car il est maintenant ton fils, et tu l’as engendré par la protection que tu lui as donné contre ses ennemis. » (</a:t>
            </a:r>
            <a:r>
              <a:rPr lang="fr-FR" sz="3600" dirty="0" err="1"/>
              <a:t>Kondiaronc</a:t>
            </a:r>
            <a:r>
              <a:rPr lang="fr-FR" sz="3600" dirty="0"/>
              <a:t>, chef huron, à Frontenac)</a:t>
            </a:r>
          </a:p>
          <a:p>
            <a:pPr marL="0" indent="0" algn="just">
              <a:buFont typeface="Wingdings 2" pitchFamily="18" charset="2"/>
              <a:buNone/>
            </a:pPr>
            <a:r>
              <a:rPr lang="fr-CA" sz="3600" dirty="0"/>
              <a:t>« </a:t>
            </a:r>
            <a:r>
              <a:rPr lang="fr-CA" sz="3600" dirty="0" err="1"/>
              <a:t>Onnontio</a:t>
            </a:r>
            <a:r>
              <a:rPr lang="fr-CA" sz="3600" dirty="0"/>
              <a:t>, dit-il, ô que tu as une grande famille, ah! Combien d’</a:t>
            </a:r>
            <a:r>
              <a:rPr lang="fr-CA" sz="3600" dirty="0" err="1"/>
              <a:t>enfans</a:t>
            </a:r>
            <a:r>
              <a:rPr lang="fr-CA" sz="3600" dirty="0"/>
              <a:t> que tu tes acquis. Les femmes les plus </a:t>
            </a:r>
            <a:r>
              <a:rPr lang="fr-CA" sz="3600" dirty="0" err="1"/>
              <a:t>fecondes</a:t>
            </a:r>
            <a:r>
              <a:rPr lang="fr-CA" sz="3600" dirty="0"/>
              <a:t> n’en ont que deux à la fois : mais tu en as produit dans l’espace de ce peu d’années que tu </a:t>
            </a:r>
            <a:r>
              <a:rPr lang="fr-CA" sz="3600" dirty="0" err="1"/>
              <a:t>és</a:t>
            </a:r>
            <a:r>
              <a:rPr lang="fr-CA" sz="3600" dirty="0"/>
              <a:t> venu </a:t>
            </a:r>
            <a:r>
              <a:rPr lang="fr-CA" sz="3600" dirty="0" err="1"/>
              <a:t>icy</a:t>
            </a:r>
            <a:r>
              <a:rPr lang="fr-CA" sz="3600" dirty="0"/>
              <a:t>, à l’Orient &amp; à l’Occident, au </a:t>
            </a:r>
            <a:r>
              <a:rPr lang="fr-CA" sz="3600" dirty="0" err="1"/>
              <a:t>Midy</a:t>
            </a:r>
            <a:r>
              <a:rPr lang="fr-CA" sz="3600" dirty="0"/>
              <a:t> &amp; au Septentrion. Les Algonquins sont tes </a:t>
            </a:r>
            <a:r>
              <a:rPr lang="fr-CA" sz="3600" dirty="0" err="1"/>
              <a:t>enfans</a:t>
            </a:r>
            <a:r>
              <a:rPr lang="fr-CA" sz="3600" dirty="0"/>
              <a:t>, les </a:t>
            </a:r>
            <a:r>
              <a:rPr lang="fr-CA" sz="3600" dirty="0" err="1"/>
              <a:t>Montagnez</a:t>
            </a:r>
            <a:r>
              <a:rPr lang="fr-CA" sz="3600" dirty="0"/>
              <a:t>, les </a:t>
            </a:r>
            <a:r>
              <a:rPr lang="fr-CA" sz="3600" dirty="0" err="1"/>
              <a:t>Outaüaks</a:t>
            </a:r>
            <a:r>
              <a:rPr lang="fr-CA" sz="3600" dirty="0"/>
              <a:t>, les Hurons &amp; les Iroquois. Quel est le </a:t>
            </a:r>
            <a:r>
              <a:rPr lang="fr-CA" sz="3600" dirty="0" err="1"/>
              <a:t>pere</a:t>
            </a:r>
            <a:r>
              <a:rPr lang="fr-CA" sz="3600" dirty="0"/>
              <a:t> qui t’ait jamais égalé en multitude d’</a:t>
            </a:r>
            <a:r>
              <a:rPr lang="fr-CA" sz="3600" dirty="0" err="1"/>
              <a:t>enfans</a:t>
            </a:r>
            <a:r>
              <a:rPr lang="fr-CA" sz="3600" dirty="0"/>
              <a:t>? </a:t>
            </a:r>
            <a:r>
              <a:rPr lang="fr-CA" sz="3600" dirty="0" err="1"/>
              <a:t>Oüy</a:t>
            </a:r>
            <a:r>
              <a:rPr lang="fr-CA" sz="3600" dirty="0"/>
              <a:t>, tu es </a:t>
            </a:r>
            <a:r>
              <a:rPr lang="fr-CA" sz="3600" dirty="0" err="1"/>
              <a:t>veritablement</a:t>
            </a:r>
            <a:r>
              <a:rPr lang="fr-CA" sz="3600" dirty="0"/>
              <a:t> </a:t>
            </a:r>
            <a:r>
              <a:rPr lang="fr-CA" sz="3600" dirty="0" err="1"/>
              <a:t>nostre</a:t>
            </a:r>
            <a:r>
              <a:rPr lang="fr-CA" sz="3600" dirty="0"/>
              <a:t> </a:t>
            </a:r>
            <a:r>
              <a:rPr lang="fr-CA" sz="3600" dirty="0" err="1"/>
              <a:t>pere</a:t>
            </a:r>
            <a:r>
              <a:rPr lang="fr-CA" sz="3600" dirty="0"/>
              <a:t>, puisque tu en fais si dignement l’office. </a:t>
            </a:r>
            <a:r>
              <a:rPr lang="fr-CA" sz="3600" dirty="0" err="1"/>
              <a:t>Tantost</a:t>
            </a:r>
            <a:r>
              <a:rPr lang="fr-CA" sz="3600" dirty="0"/>
              <a:t> reprenant les uns &amp; </a:t>
            </a:r>
            <a:r>
              <a:rPr lang="fr-CA" sz="3600" dirty="0" err="1"/>
              <a:t>tantost</a:t>
            </a:r>
            <a:r>
              <a:rPr lang="fr-CA" sz="3600" dirty="0"/>
              <a:t> punissant les autres, menaçant </a:t>
            </a:r>
            <a:r>
              <a:rPr lang="fr-CA" sz="3600" dirty="0" err="1"/>
              <a:t>celuy-cy</a:t>
            </a:r>
            <a:r>
              <a:rPr lang="fr-CA" sz="3600" dirty="0"/>
              <a:t>, exhortant </a:t>
            </a:r>
            <a:r>
              <a:rPr lang="fr-CA" sz="3600" dirty="0" err="1"/>
              <a:t>celuy-là</a:t>
            </a:r>
            <a:r>
              <a:rPr lang="fr-CA" sz="3600" dirty="0"/>
              <a:t>, à vivre en paix avec ses </a:t>
            </a:r>
            <a:r>
              <a:rPr lang="fr-CA" sz="3600" dirty="0" err="1"/>
              <a:t>freres</a:t>
            </a:r>
            <a:r>
              <a:rPr lang="fr-CA" sz="3600" dirty="0"/>
              <a:t>. »</a:t>
            </a:r>
            <a:r>
              <a:rPr lang="fr-FR" sz="3600" dirty="0"/>
              <a:t> (</a:t>
            </a:r>
            <a:r>
              <a:rPr lang="fr-FR" sz="3600" i="1" dirty="0"/>
              <a:t>Relation de 1669-1670</a:t>
            </a:r>
            <a:r>
              <a:rPr lang="fr-FR" sz="3600" dirty="0"/>
              <a:t>)</a:t>
            </a:r>
            <a:endParaRPr lang="fr-CA" sz="3600" dirty="0"/>
          </a:p>
          <a:p>
            <a:pPr marL="0" indent="0">
              <a:buFont typeface="Wingdings 2" pitchFamily="18" charset="2"/>
              <a:buNone/>
            </a:pPr>
            <a:endParaRPr lang="fr-FR" sz="3600" dirty="0"/>
          </a:p>
        </p:txBody>
      </p:sp>
    </p:spTree>
    <p:extLst>
      <p:ext uri="{BB962C8B-B14F-4D97-AF65-F5344CB8AC3E}">
        <p14:creationId xmlns:p14="http://schemas.microsoft.com/office/powerpoint/2010/main" val="2774681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L’identité autochtone sous le Régime britannique</a:t>
            </a:r>
          </a:p>
        </p:txBody>
      </p:sp>
      <p:sp>
        <p:nvSpPr>
          <p:cNvPr id="5" name="ZoneTexte 4"/>
          <p:cNvSpPr txBox="1"/>
          <p:nvPr/>
        </p:nvSpPr>
        <p:spPr>
          <a:xfrm>
            <a:off x="498476" y="2028775"/>
            <a:ext cx="8147050" cy="4154984"/>
          </a:xfrm>
          <a:prstGeom prst="rect">
            <a:avLst/>
          </a:prstGeom>
          <a:noFill/>
        </p:spPr>
        <p:txBody>
          <a:bodyPr wrap="square" rtlCol="0">
            <a:spAutoFit/>
          </a:bodyPr>
          <a:lstStyle/>
          <a:p>
            <a:pPr marL="342900" indent="-342900">
              <a:buFont typeface="Arial"/>
              <a:buChar char="•"/>
            </a:pPr>
            <a:r>
              <a:rPr lang="fr-FR" sz="2400" dirty="0"/>
              <a:t>Le Département des Affaires indiennes</a:t>
            </a:r>
          </a:p>
          <a:p>
            <a:pPr marL="342900" indent="-342900">
              <a:buFont typeface="Arial"/>
              <a:buChar char="•"/>
            </a:pPr>
            <a:r>
              <a:rPr lang="fr-FR" sz="2400" dirty="0"/>
              <a:t>La « politique indienne » britannique</a:t>
            </a:r>
          </a:p>
          <a:p>
            <a:pPr marL="800100" lvl="1" indent="-342900">
              <a:buFont typeface="Arial"/>
              <a:buChar char="•"/>
            </a:pPr>
            <a:r>
              <a:rPr lang="fr-FR" sz="2400" dirty="0"/>
              <a:t>Le « père protecteur »: la protection des droits des Sauvages contre les colons</a:t>
            </a:r>
          </a:p>
          <a:p>
            <a:pPr marL="800100" lvl="1" indent="-342900">
              <a:buFont typeface="Arial"/>
              <a:buChar char="•"/>
            </a:pPr>
            <a:r>
              <a:rPr lang="fr-FR" sz="2400" dirty="0"/>
              <a:t>« De l’alliance à la non pertinence » (J. R. Miller)</a:t>
            </a:r>
          </a:p>
          <a:p>
            <a:pPr marL="800100" lvl="1" indent="-342900">
              <a:buFont typeface="Arial"/>
              <a:buChar char="•"/>
            </a:pPr>
            <a:r>
              <a:rPr lang="fr-FR" sz="2400" dirty="0"/>
              <a:t>« De guerriers à pupilles » (Robert S. Allen)</a:t>
            </a:r>
          </a:p>
          <a:p>
            <a:pPr marL="342900" indent="-342900">
              <a:buFont typeface="Arial"/>
              <a:buChar char="•"/>
            </a:pPr>
            <a:r>
              <a:rPr lang="fr-FR" sz="2400" dirty="0"/>
              <a:t>Des Indiens « dépendants » de la protection de leur père</a:t>
            </a:r>
          </a:p>
          <a:p>
            <a:pPr marL="342900" indent="-342900">
              <a:buFont typeface="Arial"/>
              <a:buChar char="•"/>
            </a:pPr>
            <a:r>
              <a:rPr lang="fr-FR" sz="2400" dirty="0"/>
              <a:t>Les stéréotypes: l’Indien illettré, indolent, naïf, incapable de défendre ses intérêts et ses biens.</a:t>
            </a:r>
          </a:p>
          <a:p>
            <a:pPr marL="342900" indent="-342900">
              <a:buFont typeface="Arial"/>
              <a:buChar char="•"/>
            </a:pPr>
            <a:r>
              <a:rPr lang="fr-FR" sz="2400" dirty="0"/>
              <a:t>La politique de civilisation britannique : amener les « Indiens » à pouvoir se défendre eux-mêmes</a:t>
            </a:r>
          </a:p>
        </p:txBody>
      </p:sp>
    </p:spTree>
    <p:extLst>
      <p:ext uri="{BB962C8B-B14F-4D97-AF65-F5344CB8AC3E}">
        <p14:creationId xmlns:p14="http://schemas.microsoft.com/office/powerpoint/2010/main" val="3314444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00EA50-AF9C-884D-8CA4-F3923630BAB5}"/>
              </a:ext>
            </a:extLst>
          </p:cNvPr>
          <p:cNvSpPr>
            <a:spLocks noGrp="1"/>
          </p:cNvSpPr>
          <p:nvPr>
            <p:ph type="title"/>
          </p:nvPr>
        </p:nvSpPr>
        <p:spPr>
          <a:xfrm>
            <a:off x="498475" y="94129"/>
            <a:ext cx="8147051" cy="644425"/>
          </a:xfrm>
        </p:spPr>
        <p:txBody>
          <a:bodyPr/>
          <a:lstStyle/>
          <a:p>
            <a:r>
              <a:rPr lang="fr-FR" sz="4400" dirty="0"/>
              <a:t>La situation des Gill à </a:t>
            </a:r>
            <a:r>
              <a:rPr lang="fr-FR" sz="4400" dirty="0" err="1"/>
              <a:t>Odanak</a:t>
            </a:r>
            <a:endParaRPr lang="fr-FR" sz="4400" dirty="0"/>
          </a:p>
        </p:txBody>
      </p:sp>
      <p:sp>
        <p:nvSpPr>
          <p:cNvPr id="3" name="ZoneTexte 2">
            <a:extLst>
              <a:ext uri="{FF2B5EF4-FFF2-40B4-BE49-F238E27FC236}">
                <a16:creationId xmlns:a16="http://schemas.microsoft.com/office/drawing/2014/main" id="{D7512D8E-4BDE-9C41-820F-C9CA1EA55F2B}"/>
              </a:ext>
            </a:extLst>
          </p:cNvPr>
          <p:cNvSpPr txBox="1"/>
          <p:nvPr/>
        </p:nvSpPr>
        <p:spPr>
          <a:xfrm>
            <a:off x="93785" y="738554"/>
            <a:ext cx="8956430" cy="6463308"/>
          </a:xfrm>
          <a:prstGeom prst="rect">
            <a:avLst/>
          </a:prstGeom>
          <a:noFill/>
        </p:spPr>
        <p:txBody>
          <a:bodyPr wrap="square" rtlCol="0">
            <a:spAutoFit/>
          </a:bodyPr>
          <a:lstStyle/>
          <a:p>
            <a:r>
              <a:rPr lang="fr-CA" dirty="0"/>
              <a:t>Nous les fidèles et loyaux sujets de sa Majesté soussignés formant partie de la nation des Sauvages </a:t>
            </a:r>
            <a:r>
              <a:rPr lang="fr-CA" dirty="0" err="1"/>
              <a:t>Abénakis</a:t>
            </a:r>
            <a:r>
              <a:rPr lang="fr-CA" dirty="0"/>
              <a:t> et </a:t>
            </a:r>
            <a:r>
              <a:rPr lang="fr-CA" dirty="0" err="1"/>
              <a:t>Sokokis</a:t>
            </a:r>
            <a:r>
              <a:rPr lang="fr-CA" dirty="0"/>
              <a:t> du village de St François dans le comté d'Yamaska, dans le district des Trois Rivières dans la dite province; Prenons la liberté de représenter humblement à Votre Excellence Que </a:t>
            </a:r>
            <a:r>
              <a:rPr lang="fr-CA" b="1" dirty="0"/>
              <a:t>Vos Pétitionnaires sont informés que plusieurs des Sauvages de la dite nation ont présenter ou sont sur le point de présenter à Votre Excellence une requête </a:t>
            </a:r>
            <a:r>
              <a:rPr lang="fr-CA" b="1" dirty="0" err="1"/>
              <a:t>tendante</a:t>
            </a:r>
            <a:r>
              <a:rPr lang="fr-CA" b="1" dirty="0"/>
              <a:t> à demander à Votre Excellence d'ordonner que vos Pétitionnaires soient ôtés et rayés de la liste desdits sauvages ce qui </a:t>
            </a:r>
            <a:r>
              <a:rPr lang="fr-CA" b="1" dirty="0" err="1"/>
              <a:t>exclueroit</a:t>
            </a:r>
            <a:r>
              <a:rPr lang="fr-CA" b="1" dirty="0"/>
              <a:t> et </a:t>
            </a:r>
            <a:r>
              <a:rPr lang="fr-CA" b="1" dirty="0" err="1"/>
              <a:t>priveroit</a:t>
            </a:r>
            <a:r>
              <a:rPr lang="fr-CA" b="1" dirty="0"/>
              <a:t> Vos Pétitionnaires de tous les </a:t>
            </a:r>
            <a:r>
              <a:rPr lang="fr-CA" b="1" dirty="0" err="1"/>
              <a:t>présens</a:t>
            </a:r>
            <a:r>
              <a:rPr lang="fr-CA" b="1" dirty="0"/>
              <a:t> annuels donnés par le Gouvernement de sa Majesté aux dits Sauvages</a:t>
            </a:r>
            <a:r>
              <a:rPr lang="fr-CA" dirty="0"/>
              <a:t>, ainsi que tous droits dans les revenus des parties de seigneuries </a:t>
            </a:r>
            <a:r>
              <a:rPr lang="fr-CA" dirty="0" err="1"/>
              <a:t>appartenantes</a:t>
            </a:r>
            <a:r>
              <a:rPr lang="fr-CA" dirty="0"/>
              <a:t> à la dite Nation dans lesquels Vos Pétitionnaires et leurs ancêtres ont toujours participés jusqu'à ce jour. </a:t>
            </a:r>
            <a:br>
              <a:rPr lang="fr-CA" dirty="0"/>
            </a:br>
            <a:r>
              <a:rPr lang="fr-CA" dirty="0"/>
              <a:t>[34111] Que le grand grand père et grand père de Vos Pétitionnaires alors </a:t>
            </a:r>
            <a:r>
              <a:rPr lang="fr-CA" dirty="0" err="1"/>
              <a:t>agés</a:t>
            </a:r>
            <a:r>
              <a:rPr lang="fr-CA" dirty="0"/>
              <a:t> de douze ans et leur grand grand mère et grand mère alors </a:t>
            </a:r>
            <a:r>
              <a:rPr lang="fr-CA" dirty="0" err="1"/>
              <a:t>agé</a:t>
            </a:r>
            <a:r>
              <a:rPr lang="fr-CA" dirty="0"/>
              <a:t> de sept ans, tous deux de naissance </a:t>
            </a:r>
            <a:r>
              <a:rPr lang="fr-CA" dirty="0" err="1"/>
              <a:t>angloise</a:t>
            </a:r>
            <a:r>
              <a:rPr lang="fr-CA" dirty="0"/>
              <a:t> </a:t>
            </a:r>
            <a:r>
              <a:rPr lang="fr-CA" dirty="0" err="1"/>
              <a:t>auroient</a:t>
            </a:r>
            <a:r>
              <a:rPr lang="fr-CA" dirty="0"/>
              <a:t> été faits prisonniers en mil six cent quatre vingt dix sept par la dite nation et amenés au dit Village et adoptés par la dite Nation, Que les </a:t>
            </a:r>
            <a:r>
              <a:rPr lang="fr-CA" dirty="0" err="1"/>
              <a:t>parens</a:t>
            </a:r>
            <a:r>
              <a:rPr lang="fr-CA" dirty="0"/>
              <a:t> des dits </a:t>
            </a:r>
            <a:r>
              <a:rPr lang="fr-CA" dirty="0" err="1"/>
              <a:t>enfans</a:t>
            </a:r>
            <a:r>
              <a:rPr lang="fr-CA" dirty="0"/>
              <a:t> mineurs </a:t>
            </a:r>
            <a:r>
              <a:rPr lang="fr-CA" dirty="0" err="1"/>
              <a:t>seroient</a:t>
            </a:r>
            <a:r>
              <a:rPr lang="fr-CA" dirty="0"/>
              <a:t> venus les réclamer mais que la nation n'ayant pas voulu y consentir ni livrer les dits </a:t>
            </a:r>
            <a:r>
              <a:rPr lang="fr-CA" dirty="0" err="1"/>
              <a:t>enfans</a:t>
            </a:r>
            <a:r>
              <a:rPr lang="fr-CA" dirty="0"/>
              <a:t> qui </a:t>
            </a:r>
            <a:r>
              <a:rPr lang="fr-CA" dirty="0" err="1"/>
              <a:t>auroient</a:t>
            </a:r>
            <a:r>
              <a:rPr lang="fr-CA" dirty="0"/>
              <a:t> été élevés dans le dit village et </a:t>
            </a:r>
            <a:r>
              <a:rPr lang="fr-CA" dirty="0" err="1"/>
              <a:t>auroient</a:t>
            </a:r>
            <a:r>
              <a:rPr lang="fr-CA" dirty="0"/>
              <a:t> ensuite contracté mariage ensemble suivant la coutume des sauvages Que les </a:t>
            </a:r>
            <a:r>
              <a:rPr lang="fr-CA" dirty="0" err="1"/>
              <a:t>ayeuls</a:t>
            </a:r>
            <a:r>
              <a:rPr lang="fr-CA" dirty="0"/>
              <a:t> de vos Pétitionnaires, ses fils et petits fils et </a:t>
            </a:r>
            <a:r>
              <a:rPr lang="fr-CA" dirty="0" err="1"/>
              <a:t>descendans</a:t>
            </a:r>
            <a:r>
              <a:rPr lang="fr-CA" dirty="0"/>
              <a:t> </a:t>
            </a:r>
            <a:r>
              <a:rPr lang="fr-CA" dirty="0" err="1"/>
              <a:t>auroient</a:t>
            </a:r>
            <a:r>
              <a:rPr lang="fr-CA" dirty="0"/>
              <a:t> été honorés des </a:t>
            </a:r>
            <a:r>
              <a:rPr lang="fr-CA" dirty="0" err="1"/>
              <a:t>différens</a:t>
            </a:r>
            <a:r>
              <a:rPr lang="fr-CA" dirty="0"/>
              <a:t> grades ordinaires parmi les sauvages depuis celui de grand chef, chef de guerre et autres grades inférieurs, et se sont toujours conduits avec loyauté honneur et intégrité dans toutes les affaires, plusieurs d'entre eux ayant même été chargés du trésor de la nation à la satisfaction de la dite nation. </a:t>
            </a:r>
            <a:endParaRPr lang="fr-FR" dirty="0"/>
          </a:p>
        </p:txBody>
      </p:sp>
    </p:spTree>
    <p:extLst>
      <p:ext uri="{BB962C8B-B14F-4D97-AF65-F5344CB8AC3E}">
        <p14:creationId xmlns:p14="http://schemas.microsoft.com/office/powerpoint/2010/main" val="3263371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8A71B6-F01B-5649-8CB7-E4BCC910C206}"/>
              </a:ext>
            </a:extLst>
          </p:cNvPr>
          <p:cNvSpPr>
            <a:spLocks noGrp="1"/>
          </p:cNvSpPr>
          <p:nvPr>
            <p:ph type="title"/>
          </p:nvPr>
        </p:nvSpPr>
        <p:spPr>
          <a:xfrm>
            <a:off x="498475" y="94129"/>
            <a:ext cx="8147051" cy="1195409"/>
          </a:xfrm>
        </p:spPr>
        <p:txBody>
          <a:bodyPr/>
          <a:lstStyle/>
          <a:p>
            <a:r>
              <a:rPr lang="fr-FR" dirty="0"/>
              <a:t>Le point de vue autochtone</a:t>
            </a:r>
          </a:p>
        </p:txBody>
      </p:sp>
      <p:sp>
        <p:nvSpPr>
          <p:cNvPr id="3" name="ZoneTexte 2">
            <a:extLst>
              <a:ext uri="{FF2B5EF4-FFF2-40B4-BE49-F238E27FC236}">
                <a16:creationId xmlns:a16="http://schemas.microsoft.com/office/drawing/2014/main" id="{65855240-8827-6241-9BFF-628041B80914}"/>
              </a:ext>
            </a:extLst>
          </p:cNvPr>
          <p:cNvSpPr txBox="1"/>
          <p:nvPr/>
        </p:nvSpPr>
        <p:spPr>
          <a:xfrm>
            <a:off x="339969" y="1946031"/>
            <a:ext cx="8522677" cy="4524315"/>
          </a:xfrm>
          <a:prstGeom prst="rect">
            <a:avLst/>
          </a:prstGeom>
          <a:noFill/>
        </p:spPr>
        <p:txBody>
          <a:bodyPr wrap="square" rtlCol="0">
            <a:spAutoFit/>
          </a:bodyPr>
          <a:lstStyle/>
          <a:p>
            <a:pPr marL="342900" indent="-342900">
              <a:buFont typeface="Arial"/>
              <a:buChar char="•"/>
            </a:pPr>
            <a:r>
              <a:rPr lang="fr-FR" sz="2400" dirty="0"/>
              <a:t>Les pétitions et les représentations stéréotypées</a:t>
            </a:r>
          </a:p>
          <a:p>
            <a:pPr marL="342900" indent="-342900">
              <a:buFont typeface="Arial"/>
              <a:buChar char="•"/>
            </a:pPr>
            <a:r>
              <a:rPr lang="fr-FR" sz="2400" dirty="0"/>
              <a:t>Les contestations identitaires dans les communautés autochtones: les premières demandes d’exclusion</a:t>
            </a:r>
          </a:p>
          <a:p>
            <a:pPr marL="800100" lvl="1" indent="-342900">
              <a:buFont typeface="Arial"/>
              <a:buChar char="•"/>
            </a:pPr>
            <a:r>
              <a:rPr lang="fr-FR" sz="2400" dirty="0"/>
              <a:t>L’exemple des Gill à </a:t>
            </a:r>
            <a:r>
              <a:rPr lang="fr-FR" sz="2400" dirty="0" err="1"/>
              <a:t>Odanak</a:t>
            </a:r>
            <a:endParaRPr lang="fr-FR" sz="2400" dirty="0"/>
          </a:p>
          <a:p>
            <a:pPr marL="800100" lvl="1" indent="-342900">
              <a:buFont typeface="Arial"/>
              <a:buChar char="•"/>
            </a:pPr>
            <a:r>
              <a:rPr lang="fr-FR" sz="2400" dirty="0"/>
              <a:t>L’exemple de George de </a:t>
            </a:r>
            <a:r>
              <a:rPr lang="fr-FR" sz="2400" dirty="0" err="1"/>
              <a:t>Lorimier</a:t>
            </a:r>
            <a:endParaRPr lang="fr-FR" sz="2400" dirty="0"/>
          </a:p>
          <a:p>
            <a:pPr marL="800100" lvl="1" indent="-342900">
              <a:buFont typeface="Arial"/>
              <a:buChar char="•"/>
            </a:pPr>
            <a:r>
              <a:rPr lang="fr-FR" sz="2400" dirty="0"/>
              <a:t>Les femmes mariées à des « Blancs »</a:t>
            </a:r>
          </a:p>
          <a:p>
            <a:pPr marL="342900" indent="-342900">
              <a:buFont typeface="Arial"/>
              <a:buChar char="•"/>
            </a:pPr>
            <a:r>
              <a:rPr lang="fr-FR" sz="2400" dirty="0"/>
              <a:t>L’entretient d’un </a:t>
            </a:r>
            <a:r>
              <a:rPr lang="fr-FR" sz="2400"/>
              <a:t>lien privilégié avec </a:t>
            </a:r>
            <a:r>
              <a:rPr lang="fr-FR" sz="2400" dirty="0"/>
              <a:t>le gouverneur</a:t>
            </a:r>
          </a:p>
          <a:p>
            <a:pPr marL="342900" indent="-342900">
              <a:buFont typeface="Arial"/>
              <a:buChar char="•"/>
            </a:pPr>
            <a:r>
              <a:rPr lang="fr-FR" sz="2400" dirty="0"/>
              <a:t>L’évolution législative :</a:t>
            </a:r>
          </a:p>
          <a:p>
            <a:pPr marL="800100" lvl="1" indent="-342900">
              <a:buFont typeface="Arial"/>
              <a:buChar char="•"/>
            </a:pPr>
            <a:r>
              <a:rPr lang="fr-FR" sz="2400" dirty="0"/>
              <a:t>les lois dans les années 1850: la 1ère définition légale du « statut d’Indien »</a:t>
            </a:r>
          </a:p>
          <a:p>
            <a:pPr marL="800100" lvl="1" indent="-342900">
              <a:buFont typeface="Arial"/>
              <a:buChar char="•"/>
            </a:pPr>
            <a:r>
              <a:rPr lang="fr-FR" sz="2400" dirty="0"/>
              <a:t>La </a:t>
            </a:r>
            <a:r>
              <a:rPr lang="fr-FR" sz="2400" i="1" dirty="0"/>
              <a:t>Loi sur les Indiens </a:t>
            </a:r>
            <a:r>
              <a:rPr lang="fr-FR" sz="2400" dirty="0"/>
              <a:t>de 1876: la consolidation du statut de </a:t>
            </a:r>
            <a:r>
              <a:rPr lang="fr-FR" sz="2400" dirty="0" err="1"/>
              <a:t>pupiles</a:t>
            </a:r>
            <a:r>
              <a:rPr lang="fr-FR" sz="2400" dirty="0"/>
              <a:t> dépendantes</a:t>
            </a:r>
            <a:endParaRPr lang="fr-FR" dirty="0"/>
          </a:p>
        </p:txBody>
      </p:sp>
    </p:spTree>
    <p:extLst>
      <p:ext uri="{BB962C8B-B14F-4D97-AF65-F5344CB8AC3E}">
        <p14:creationId xmlns:p14="http://schemas.microsoft.com/office/powerpoint/2010/main" val="1737711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Joseph_Brant_painting_by_George_Romney_177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1250" y="-1242"/>
            <a:ext cx="4222750" cy="6858607"/>
          </a:xfrm>
          <a:prstGeom prst="rect">
            <a:avLst/>
          </a:prstGeom>
        </p:spPr>
      </p:pic>
      <p:pic>
        <p:nvPicPr>
          <p:cNvPr id="3" name="Image 2" descr="489px-George_Catlin_-_Wi-jún-jon,_Pigeon's_Egg_Head_(The_Light)_Going_To_and_Returning_From_Washington_-_Google_Art_Projec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21250" cy="6028279"/>
          </a:xfrm>
          <a:prstGeom prst="rect">
            <a:avLst/>
          </a:prstGeom>
        </p:spPr>
      </p:pic>
    </p:spTree>
    <p:extLst>
      <p:ext uri="{BB962C8B-B14F-4D97-AF65-F5344CB8AC3E}">
        <p14:creationId xmlns:p14="http://schemas.microsoft.com/office/powerpoint/2010/main" val="2027005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8475" y="94130"/>
            <a:ext cx="8147051" cy="1089134"/>
          </a:xfrm>
        </p:spPr>
        <p:txBody>
          <a:bodyPr/>
          <a:lstStyle/>
          <a:p>
            <a:r>
              <a:rPr lang="fr-FR" sz="4000" dirty="0"/>
              <a:t>Des autochtones intégrés, mais qui veulent demeurer différents</a:t>
            </a:r>
          </a:p>
        </p:txBody>
      </p:sp>
      <p:pic>
        <p:nvPicPr>
          <p:cNvPr id="5" name="Image 4" descr="c038948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7813" y="1183262"/>
            <a:ext cx="4646187" cy="5674737"/>
          </a:xfrm>
          <a:prstGeom prst="rect">
            <a:avLst/>
          </a:prstGeom>
        </p:spPr>
      </p:pic>
      <p:sp>
        <p:nvSpPr>
          <p:cNvPr id="6" name="ZoneTexte 5"/>
          <p:cNvSpPr txBox="1"/>
          <p:nvPr/>
        </p:nvSpPr>
        <p:spPr>
          <a:xfrm>
            <a:off x="285092" y="1658619"/>
            <a:ext cx="3602525" cy="369332"/>
          </a:xfrm>
          <a:prstGeom prst="rect">
            <a:avLst/>
          </a:prstGeom>
          <a:noFill/>
        </p:spPr>
        <p:txBody>
          <a:bodyPr wrap="square" rtlCol="0">
            <a:spAutoFit/>
          </a:bodyPr>
          <a:lstStyle/>
          <a:p>
            <a:endParaRPr lang="fr-FR" dirty="0"/>
          </a:p>
        </p:txBody>
      </p:sp>
    </p:spTree>
    <p:extLst>
      <p:ext uri="{BB962C8B-B14F-4D97-AF65-F5344CB8AC3E}">
        <p14:creationId xmlns:p14="http://schemas.microsoft.com/office/powerpoint/2010/main" val="321572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demandes pour demeurer « mineurs »</a:t>
            </a:r>
          </a:p>
        </p:txBody>
      </p:sp>
      <p:sp>
        <p:nvSpPr>
          <p:cNvPr id="3" name="Espace réservé du contenu 2"/>
          <p:cNvSpPr>
            <a:spLocks noGrp="1"/>
          </p:cNvSpPr>
          <p:nvPr>
            <p:ph idx="1"/>
          </p:nvPr>
        </p:nvSpPr>
        <p:spPr>
          <a:xfrm>
            <a:off x="498475" y="1761564"/>
            <a:ext cx="8147051" cy="4842435"/>
          </a:xfrm>
        </p:spPr>
        <p:txBody>
          <a:bodyPr>
            <a:normAutofit fontScale="92500" lnSpcReduction="10000"/>
          </a:bodyPr>
          <a:lstStyle/>
          <a:p>
            <a:pPr marL="0" indent="0" algn="just">
              <a:buNone/>
            </a:pPr>
            <a:r>
              <a:rPr lang="fr-CA" dirty="0"/>
              <a:t>« Je demande pour ma nation un lopin de terre selon ta générosité, du moins assez considérable, dont le produit puisse nous aider à vivre plus à notre aise. Je </a:t>
            </a:r>
            <a:r>
              <a:rPr lang="fr-CA" dirty="0" err="1"/>
              <a:t>desire</a:t>
            </a:r>
            <a:r>
              <a:rPr lang="fr-CA" dirty="0"/>
              <a:t> que ce Lopin de terre soit le plus proche qu'il sera possible du la Lac des deux Montagnes. Que tu le fasses distribuer par famille, qui aura la faculté de faire valoir sa portion, ou la louer pour un certain nombre d'années moyennant un revenu fixe; </a:t>
            </a:r>
            <a:r>
              <a:rPr lang="fr-CA" b="1" dirty="0"/>
              <a:t>avec la condition expresse qu'aucun Sauvage, en aucun temps ni en aucun cas ne puisse vendre ni aliéner aucune portion de ce Lopin de terre car nous voulons toujours être considérés comme les mineurs du roi notre père</a:t>
            </a:r>
            <a:r>
              <a:rPr lang="fr-CA" dirty="0"/>
              <a:t>. Mon père si tu veux que je te </a:t>
            </a:r>
            <a:r>
              <a:rPr lang="fr-CA" dirty="0" err="1"/>
              <a:t>désignerois</a:t>
            </a:r>
            <a:r>
              <a:rPr lang="fr-CA" dirty="0"/>
              <a:t> l'endroit où nous voudrions avoir ce lopin de terre: ce sont ces terres ou une partie de ces terres non concédées, situées au Coteau du Lac en haut de la paroisse des cèdres sur le fleuve St Laurent »</a:t>
            </a:r>
          </a:p>
          <a:p>
            <a:pPr marL="0" indent="0">
              <a:buNone/>
            </a:pPr>
            <a:r>
              <a:rPr lang="fr-CA" dirty="0"/>
              <a:t>Pétition des Iroquois du Lac des Deux-Montagnes à Matthew Whitworth Aylmer, 31 mai 1831, BAC, RG10, vol. 83, p. 32292-32297, bob. C-11030</a:t>
            </a:r>
            <a:endParaRPr lang="fr-FR" dirty="0"/>
          </a:p>
        </p:txBody>
      </p:sp>
    </p:spTree>
    <p:extLst>
      <p:ext uri="{BB962C8B-B14F-4D97-AF65-F5344CB8AC3E}">
        <p14:creationId xmlns:p14="http://schemas.microsoft.com/office/powerpoint/2010/main" val="3126985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D922B4-D84E-9444-B49E-3057D5F29BB9}"/>
              </a:ext>
            </a:extLst>
          </p:cNvPr>
          <p:cNvSpPr>
            <a:spLocks noGrp="1"/>
          </p:cNvSpPr>
          <p:nvPr>
            <p:ph type="title"/>
          </p:nvPr>
        </p:nvSpPr>
        <p:spPr>
          <a:xfrm>
            <a:off x="140677" y="94129"/>
            <a:ext cx="8839200" cy="1452283"/>
          </a:xfrm>
        </p:spPr>
        <p:txBody>
          <a:bodyPr/>
          <a:lstStyle/>
          <a:p>
            <a:r>
              <a:rPr lang="fr-FR" sz="4800" dirty="0"/>
              <a:t>Le régime canadien et l’invention de « l’Autochtone »</a:t>
            </a:r>
          </a:p>
        </p:txBody>
      </p:sp>
      <p:sp>
        <p:nvSpPr>
          <p:cNvPr id="3" name="Espace réservé du contenu 2">
            <a:extLst>
              <a:ext uri="{FF2B5EF4-FFF2-40B4-BE49-F238E27FC236}">
                <a16:creationId xmlns:a16="http://schemas.microsoft.com/office/drawing/2014/main" id="{7EAD8C88-CC28-EB44-8046-B17BC10B0D18}"/>
              </a:ext>
            </a:extLst>
          </p:cNvPr>
          <p:cNvSpPr>
            <a:spLocks noGrp="1"/>
          </p:cNvSpPr>
          <p:nvPr>
            <p:ph idx="1"/>
          </p:nvPr>
        </p:nvSpPr>
        <p:spPr/>
        <p:txBody>
          <a:bodyPr/>
          <a:lstStyle/>
          <a:p>
            <a:r>
              <a:rPr lang="fr-FR" dirty="0">
                <a:solidFill>
                  <a:schemeClr val="tx1"/>
                </a:solidFill>
              </a:rPr>
              <a:t>Croissance des Affaires indiennes après la Confédération</a:t>
            </a:r>
          </a:p>
          <a:p>
            <a:r>
              <a:rPr lang="fr-FR" dirty="0">
                <a:solidFill>
                  <a:schemeClr val="tx1"/>
                </a:solidFill>
              </a:rPr>
              <a:t>Changement après la 2</a:t>
            </a:r>
            <a:r>
              <a:rPr lang="fr-FR" baseline="30000" dirty="0">
                <a:solidFill>
                  <a:schemeClr val="tx1"/>
                </a:solidFill>
              </a:rPr>
              <a:t>e</a:t>
            </a:r>
            <a:r>
              <a:rPr lang="fr-FR" dirty="0">
                <a:solidFill>
                  <a:schemeClr val="tx1"/>
                </a:solidFill>
              </a:rPr>
              <a:t> Guerre mondiale</a:t>
            </a:r>
          </a:p>
          <a:p>
            <a:r>
              <a:rPr lang="fr-FR" dirty="0">
                <a:solidFill>
                  <a:schemeClr val="tx1"/>
                </a:solidFill>
              </a:rPr>
              <a:t>Le </a:t>
            </a:r>
            <a:r>
              <a:rPr lang="fr-FR" i="1" dirty="0">
                <a:solidFill>
                  <a:schemeClr val="tx1"/>
                </a:solidFill>
              </a:rPr>
              <a:t>Livre Blanc </a:t>
            </a:r>
            <a:r>
              <a:rPr lang="fr-FR" dirty="0">
                <a:solidFill>
                  <a:schemeClr val="tx1"/>
                </a:solidFill>
              </a:rPr>
              <a:t>de 1968: la fin d’une identité distincte?</a:t>
            </a:r>
          </a:p>
          <a:p>
            <a:r>
              <a:rPr lang="fr-FR" dirty="0">
                <a:solidFill>
                  <a:schemeClr val="tx1"/>
                </a:solidFill>
              </a:rPr>
              <a:t>L’Affaire </a:t>
            </a:r>
            <a:r>
              <a:rPr lang="fr-FR" i="1" dirty="0">
                <a:solidFill>
                  <a:schemeClr val="tx1"/>
                </a:solidFill>
              </a:rPr>
              <a:t>Calder </a:t>
            </a:r>
            <a:r>
              <a:rPr lang="fr-FR" dirty="0">
                <a:solidFill>
                  <a:schemeClr val="tx1"/>
                </a:solidFill>
              </a:rPr>
              <a:t>(BC)</a:t>
            </a:r>
            <a:r>
              <a:rPr lang="fr-FR" i="1" dirty="0">
                <a:solidFill>
                  <a:schemeClr val="tx1"/>
                </a:solidFill>
              </a:rPr>
              <a:t> </a:t>
            </a:r>
            <a:r>
              <a:rPr lang="fr-FR" dirty="0">
                <a:solidFill>
                  <a:schemeClr val="tx1"/>
                </a:solidFill>
              </a:rPr>
              <a:t>de 1973 et la « reconnaissance » des droits ancestraux </a:t>
            </a:r>
            <a:r>
              <a:rPr lang="fr-FR" i="1" dirty="0">
                <a:solidFill>
                  <a:schemeClr val="tx1"/>
                </a:solidFill>
              </a:rPr>
              <a:t>sui generis</a:t>
            </a:r>
            <a:endParaRPr lang="fr-FR" dirty="0">
              <a:solidFill>
                <a:schemeClr val="tx1"/>
              </a:solidFill>
            </a:endParaRPr>
          </a:p>
          <a:p>
            <a:r>
              <a:rPr lang="fr-FR" dirty="0">
                <a:solidFill>
                  <a:schemeClr val="tx1"/>
                </a:solidFill>
              </a:rPr>
              <a:t>Le rapatriement de la Confédération de 1982</a:t>
            </a:r>
          </a:p>
          <a:p>
            <a:pPr lvl="1"/>
            <a:r>
              <a:rPr lang="fr-FR" dirty="0">
                <a:solidFill>
                  <a:schemeClr val="tx1"/>
                </a:solidFill>
              </a:rPr>
              <a:t>L’article 35 et les droits ancestraux</a:t>
            </a:r>
          </a:p>
          <a:p>
            <a:endParaRPr lang="fr-FR" dirty="0">
              <a:solidFill>
                <a:schemeClr val="tx1"/>
              </a:solidFill>
            </a:endParaRPr>
          </a:p>
        </p:txBody>
      </p:sp>
    </p:spTree>
    <p:extLst>
      <p:ext uri="{BB962C8B-B14F-4D97-AF65-F5344CB8AC3E}">
        <p14:creationId xmlns:p14="http://schemas.microsoft.com/office/powerpoint/2010/main" val="1777213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8475" y="94129"/>
            <a:ext cx="8147051" cy="1175871"/>
          </a:xfrm>
        </p:spPr>
        <p:txBody>
          <a:bodyPr/>
          <a:lstStyle/>
          <a:p>
            <a:r>
              <a:rPr lang="fr-FR" dirty="0"/>
              <a:t>Être « indien » en 2018</a:t>
            </a:r>
          </a:p>
        </p:txBody>
      </p:sp>
      <p:sp>
        <p:nvSpPr>
          <p:cNvPr id="3" name="Espace réservé du contenu 2"/>
          <p:cNvSpPr>
            <a:spLocks noGrp="1"/>
          </p:cNvSpPr>
          <p:nvPr>
            <p:ph idx="1"/>
          </p:nvPr>
        </p:nvSpPr>
        <p:spPr/>
        <p:txBody>
          <a:bodyPr>
            <a:normAutofit fontScale="85000" lnSpcReduction="10000"/>
          </a:bodyPr>
          <a:lstStyle/>
          <a:p>
            <a:r>
              <a:rPr lang="fr-FR" dirty="0"/>
              <a:t>39 Premières Nations (communautés autochtones) au Québec, regroupées en 11 « nations »</a:t>
            </a:r>
          </a:p>
          <a:p>
            <a:r>
              <a:rPr lang="fr-FR" dirty="0"/>
              <a:t>La </a:t>
            </a:r>
            <a:r>
              <a:rPr lang="fr-FR" i="1" dirty="0"/>
              <a:t>loi sur les Indiens</a:t>
            </a:r>
            <a:r>
              <a:rPr lang="fr-FR" dirty="0"/>
              <a:t> et le statut d’Indien en 2018</a:t>
            </a:r>
          </a:p>
          <a:p>
            <a:pPr lvl="1"/>
            <a:r>
              <a:rPr lang="fr-CA" dirty="0"/>
              <a:t>Le statut d'Indien est le statut juridique d’une personne inscrite en tant qu’Indien selon la définition qu’en donne la </a:t>
            </a:r>
            <a:r>
              <a:rPr lang="fr-CA" i="1" dirty="0">
                <a:hlinkClick r:id="rId2"/>
              </a:rPr>
              <a:t>Loi sur les Indiens</a:t>
            </a:r>
            <a:r>
              <a:rPr lang="fr-CA" dirty="0"/>
              <a:t>. </a:t>
            </a:r>
          </a:p>
          <a:p>
            <a:pPr lvl="1"/>
            <a:r>
              <a:rPr lang="fr-CA" dirty="0"/>
              <a:t>En vertu de la </a:t>
            </a:r>
            <a:r>
              <a:rPr lang="fr-CA" i="1" dirty="0"/>
              <a:t>Loi sur les Indiens</a:t>
            </a:r>
            <a:r>
              <a:rPr lang="fr-CA" dirty="0"/>
              <a:t>, les Indiens inscrits peuvent avoir droit à un ensemble d'avantages, de droits, de programmes et de services offerts par les gouvernements fédéral et provinciaux ou territoriaux.</a:t>
            </a:r>
          </a:p>
          <a:p>
            <a:pPr lvl="1"/>
            <a:r>
              <a:rPr lang="fr-CA" dirty="0"/>
              <a:t>Un indien inscrit est « toute personne qui a droit à ce que son nom soit consigné dans une liste de bande et dont le nom y est consigné. »</a:t>
            </a:r>
          </a:p>
          <a:p>
            <a:pPr lvl="1"/>
            <a:r>
              <a:rPr lang="fr-CA" b="1" dirty="0"/>
              <a:t>4</a:t>
            </a:r>
            <a:r>
              <a:rPr lang="fr-CA" dirty="0"/>
              <a:t> (1) La mention d’un Indien, dans la présente loi, exclut une personne de la race d’aborigènes communément appelés Inuit.</a:t>
            </a:r>
          </a:p>
          <a:p>
            <a:r>
              <a:rPr lang="fr-FR" dirty="0"/>
              <a:t>La distinction entre Autochtones, Premières Nations, Indiens et Amérindiens</a:t>
            </a:r>
            <a:endParaRPr lang="fr-CA" dirty="0"/>
          </a:p>
          <a:p>
            <a:pPr marL="0" indent="0">
              <a:buNone/>
            </a:pPr>
            <a:endParaRPr lang="fr-FR" dirty="0"/>
          </a:p>
        </p:txBody>
      </p:sp>
    </p:spTree>
    <p:extLst>
      <p:ext uri="{BB962C8B-B14F-4D97-AF65-F5344CB8AC3E}">
        <p14:creationId xmlns:p14="http://schemas.microsoft.com/office/powerpoint/2010/main" val="2299524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0539" y="1"/>
            <a:ext cx="4081781" cy="3176953"/>
          </a:xfrm>
        </p:spPr>
        <p:txBody>
          <a:bodyPr/>
          <a:lstStyle/>
          <a:p>
            <a:pPr algn="ctr"/>
            <a:r>
              <a:rPr lang="fr-FR" b="1" dirty="0">
                <a:solidFill>
                  <a:srgbClr val="5B9BD5"/>
                </a:solidFill>
              </a:rPr>
              <a:t>Les principaux groupes culturels</a:t>
            </a:r>
            <a:endParaRPr lang="fr-CA" b="1" dirty="0">
              <a:solidFill>
                <a:srgbClr val="5B9BD5"/>
              </a:solidFill>
            </a:endParaRPr>
          </a:p>
        </p:txBody>
      </p:sp>
      <p:sp>
        <p:nvSpPr>
          <p:cNvPr id="3" name="Espace réservé du contenu 2"/>
          <p:cNvSpPr>
            <a:spLocks noGrp="1"/>
          </p:cNvSpPr>
          <p:nvPr>
            <p:ph idx="1"/>
          </p:nvPr>
        </p:nvSpPr>
        <p:spPr>
          <a:xfrm>
            <a:off x="478400" y="3429000"/>
            <a:ext cx="3437108" cy="3429001"/>
          </a:xfrm>
        </p:spPr>
        <p:txBody>
          <a:bodyPr/>
          <a:lstStyle/>
          <a:p>
            <a:pPr marL="342900" indent="-342900">
              <a:spcBef>
                <a:spcPct val="50000"/>
              </a:spcBef>
            </a:pPr>
            <a:r>
              <a:rPr lang="fr-FR" dirty="0"/>
              <a:t>Divisions territoriales</a:t>
            </a:r>
          </a:p>
          <a:p>
            <a:pPr marL="800100" lvl="1" indent="-342900">
              <a:spcBef>
                <a:spcPts val="600"/>
              </a:spcBef>
            </a:pPr>
            <a:r>
              <a:rPr lang="fr-FR" dirty="0"/>
              <a:t>Arctique</a:t>
            </a:r>
          </a:p>
          <a:p>
            <a:pPr marL="800100" lvl="1" indent="-342900">
              <a:spcBef>
                <a:spcPts val="600"/>
              </a:spcBef>
            </a:pPr>
            <a:r>
              <a:rPr lang="fr-FR" dirty="0"/>
              <a:t>Subarctique</a:t>
            </a:r>
          </a:p>
          <a:p>
            <a:pPr marL="800100" lvl="1" indent="-342900">
              <a:spcBef>
                <a:spcPts val="600"/>
              </a:spcBef>
            </a:pPr>
            <a:r>
              <a:rPr lang="fr-FR" dirty="0"/>
              <a:t>Plaines</a:t>
            </a:r>
          </a:p>
          <a:p>
            <a:pPr marL="800100" lvl="1" indent="-342900">
              <a:spcBef>
                <a:spcPts val="600"/>
              </a:spcBef>
            </a:pPr>
            <a:r>
              <a:rPr lang="fr-FR" dirty="0"/>
              <a:t>Mississipi</a:t>
            </a:r>
          </a:p>
          <a:p>
            <a:pPr marL="800100" lvl="1" indent="-342900">
              <a:spcBef>
                <a:spcPts val="600"/>
              </a:spcBef>
            </a:pPr>
            <a:r>
              <a:rPr lang="fr-FR" dirty="0"/>
              <a:t>Côte ouest</a:t>
            </a:r>
          </a:p>
        </p:txBody>
      </p:sp>
      <p:pic>
        <p:nvPicPr>
          <p:cNvPr id="4" name="Image 3" descr="c01_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284" y="0"/>
            <a:ext cx="4950716" cy="6858000"/>
          </a:xfrm>
          <a:prstGeom prst="rect">
            <a:avLst/>
          </a:prstGeom>
        </p:spPr>
      </p:pic>
      <p:sp>
        <p:nvSpPr>
          <p:cNvPr id="5" name="ZoneTexte 4"/>
          <p:cNvSpPr txBox="1"/>
          <p:nvPr/>
        </p:nvSpPr>
        <p:spPr>
          <a:xfrm>
            <a:off x="56032" y="6243035"/>
            <a:ext cx="4058219" cy="646331"/>
          </a:xfrm>
          <a:prstGeom prst="rect">
            <a:avLst/>
          </a:prstGeom>
          <a:noFill/>
        </p:spPr>
        <p:txBody>
          <a:bodyPr wrap="square" rtlCol="0">
            <a:spAutoFit/>
          </a:bodyPr>
          <a:lstStyle/>
          <a:p>
            <a:r>
              <a:rPr lang="fr-CA" sz="1200" u="sng" dirty="0">
                <a:solidFill>
                  <a:srgbClr val="000000"/>
                </a:solidFill>
                <a:hlinkClick r:id="rId3"/>
              </a:rPr>
              <a:t>Source: « </a:t>
            </a:r>
            <a:r>
              <a:rPr lang="fr-FR" sz="1200" b="1" dirty="0"/>
              <a:t>Nord-Amérindiens », </a:t>
            </a:r>
            <a:r>
              <a:rPr lang="fr-FR" sz="1200" b="1" i="1" dirty="0"/>
              <a:t>Wikipédia</a:t>
            </a:r>
            <a:r>
              <a:rPr lang="fr-FR" sz="1200" b="1" dirty="0"/>
              <a:t>, [en ligne:] </a:t>
            </a:r>
            <a:r>
              <a:rPr lang="fr-CA" sz="1200" u="sng" dirty="0">
                <a:hlinkClick r:id="rId3"/>
              </a:rPr>
              <a:t>https://fr.wikipedia.org/wiki/Nord-Am%C3%A9rindiens#/media/Fichier:Langs_N.Amer_fr.png</a:t>
            </a:r>
            <a:r>
              <a:rPr lang="fr-CA" sz="1200" dirty="0"/>
              <a:t> </a:t>
            </a:r>
            <a:endParaRPr lang="fr-FR" sz="1200" dirty="0"/>
          </a:p>
        </p:txBody>
      </p:sp>
    </p:spTree>
    <p:extLst>
      <p:ext uri="{BB962C8B-B14F-4D97-AF65-F5344CB8AC3E}">
        <p14:creationId xmlns:p14="http://schemas.microsoft.com/office/powerpoint/2010/main" val="420610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
            <a:ext cx="3446586" cy="3106614"/>
          </a:xfrm>
        </p:spPr>
        <p:txBody>
          <a:bodyPr/>
          <a:lstStyle/>
          <a:p>
            <a:pPr algn="ctr"/>
            <a:r>
              <a:rPr lang="fr-FR" b="1" dirty="0">
                <a:solidFill>
                  <a:srgbClr val="5B9BD5"/>
                </a:solidFill>
              </a:rPr>
              <a:t>Les principaux groupes culturels</a:t>
            </a:r>
            <a:endParaRPr lang="fr-CA" b="1" dirty="0">
              <a:solidFill>
                <a:srgbClr val="5B9BD5"/>
              </a:solidFill>
            </a:endParaRPr>
          </a:p>
        </p:txBody>
      </p:sp>
      <p:sp>
        <p:nvSpPr>
          <p:cNvPr id="3" name="Espace réservé du contenu 2"/>
          <p:cNvSpPr>
            <a:spLocks noGrp="1"/>
          </p:cNvSpPr>
          <p:nvPr>
            <p:ph idx="1"/>
          </p:nvPr>
        </p:nvSpPr>
        <p:spPr>
          <a:xfrm>
            <a:off x="427302" y="3515286"/>
            <a:ext cx="3107561" cy="2696384"/>
          </a:xfrm>
        </p:spPr>
        <p:txBody>
          <a:bodyPr>
            <a:normAutofit fontScale="92500" lnSpcReduction="10000"/>
          </a:bodyPr>
          <a:lstStyle/>
          <a:p>
            <a:pPr marL="342900" indent="-342900">
              <a:spcBef>
                <a:spcPct val="50000"/>
              </a:spcBef>
            </a:pPr>
            <a:r>
              <a:rPr lang="fr-FR" dirty="0"/>
              <a:t>Divisions linguistiques</a:t>
            </a:r>
          </a:p>
          <a:p>
            <a:pPr marL="800100" lvl="1" indent="-342900">
              <a:spcBef>
                <a:spcPts val="600"/>
              </a:spcBef>
            </a:pPr>
            <a:r>
              <a:rPr lang="fr-FR" dirty="0"/>
              <a:t>Algonquiens</a:t>
            </a:r>
          </a:p>
          <a:p>
            <a:pPr marL="800100" lvl="1" indent="-342900">
              <a:spcBef>
                <a:spcPts val="600"/>
              </a:spcBef>
            </a:pPr>
            <a:r>
              <a:rPr lang="fr-FR" dirty="0" err="1"/>
              <a:t>Iroquoiens</a:t>
            </a:r>
            <a:endParaRPr lang="fr-FR" dirty="0"/>
          </a:p>
          <a:p>
            <a:pPr marL="800100" lvl="1" indent="-342900">
              <a:spcBef>
                <a:spcPts val="600"/>
              </a:spcBef>
            </a:pPr>
            <a:r>
              <a:rPr lang="fr-FR" dirty="0" err="1"/>
              <a:t>Siouens</a:t>
            </a:r>
            <a:endParaRPr lang="fr-FR" dirty="0"/>
          </a:p>
          <a:p>
            <a:pPr marL="800100" lvl="1" indent="-342900">
              <a:spcBef>
                <a:spcPts val="600"/>
              </a:spcBef>
            </a:pPr>
            <a:r>
              <a:rPr lang="fr-FR" dirty="0" err="1"/>
              <a:t>Muscogéens</a:t>
            </a:r>
            <a:r>
              <a:rPr lang="fr-FR" dirty="0"/>
              <a:t>, Natchez</a:t>
            </a:r>
          </a:p>
          <a:p>
            <a:pPr marL="800100" lvl="1" indent="-342900">
              <a:spcBef>
                <a:spcPts val="600"/>
              </a:spcBef>
            </a:pPr>
            <a:r>
              <a:rPr lang="fr-FR" dirty="0"/>
              <a:t>Inuit-</a:t>
            </a:r>
            <a:r>
              <a:rPr lang="fr-FR" dirty="0" err="1"/>
              <a:t>Alleout</a:t>
            </a:r>
            <a:endParaRPr lang="fr-CA" dirty="0"/>
          </a:p>
        </p:txBody>
      </p:sp>
      <p:pic>
        <p:nvPicPr>
          <p:cNvPr id="5" name="Image 4" descr="Langs_N.Amer_f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585" y="-31897"/>
            <a:ext cx="5697415" cy="6889897"/>
          </a:xfrm>
          <a:prstGeom prst="rect">
            <a:avLst/>
          </a:prstGeom>
        </p:spPr>
      </p:pic>
      <p:sp>
        <p:nvSpPr>
          <p:cNvPr id="4" name="ZoneTexte 3"/>
          <p:cNvSpPr txBox="1"/>
          <p:nvPr/>
        </p:nvSpPr>
        <p:spPr>
          <a:xfrm>
            <a:off x="0" y="6211670"/>
            <a:ext cx="3962166" cy="830997"/>
          </a:xfrm>
          <a:prstGeom prst="rect">
            <a:avLst/>
          </a:prstGeom>
          <a:noFill/>
        </p:spPr>
        <p:txBody>
          <a:bodyPr wrap="square" rtlCol="0">
            <a:spAutoFit/>
          </a:bodyPr>
          <a:lstStyle/>
          <a:p>
            <a:r>
              <a:rPr lang="fr-CA" sz="1200" dirty="0"/>
              <a:t>Source : Nelson Ouellet , « L'expérience américaine », Université de Moncton, [en ligne :] </a:t>
            </a:r>
            <a:r>
              <a:rPr lang="fr-CA" sz="1200" u="sng" dirty="0">
                <a:hlinkClick r:id="rId3"/>
              </a:rPr>
              <a:t>http://www8.umoncton.ca/umcm-noweb/cours/hi2422/IMAGES/c01_04.jpg</a:t>
            </a:r>
            <a:r>
              <a:rPr lang="fr-CA" sz="1200" dirty="0"/>
              <a:t> </a:t>
            </a:r>
            <a:endParaRPr lang="fr-FR" sz="1200" dirty="0"/>
          </a:p>
        </p:txBody>
      </p:sp>
    </p:spTree>
    <p:extLst>
      <p:ext uri="{BB962C8B-B14F-4D97-AF65-F5344CB8AC3E}">
        <p14:creationId xmlns:p14="http://schemas.microsoft.com/office/powerpoint/2010/main" val="92978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1027" descr="Carte2"/>
          <p:cNvPicPr>
            <a:picLocks noChangeAspect="1" noChangeArrowheads="1"/>
          </p:cNvPicPr>
          <p:nvPr/>
        </p:nvPicPr>
        <p:blipFill>
          <a:blip r:embed="rId2"/>
          <a:srcRect/>
          <a:stretch>
            <a:fillRect/>
          </a:stretch>
        </p:blipFill>
        <p:spPr bwMode="auto">
          <a:xfrm>
            <a:off x="2330054" y="0"/>
            <a:ext cx="4483894" cy="6858000"/>
          </a:xfrm>
          <a:prstGeom prst="rect">
            <a:avLst/>
          </a:prstGeom>
          <a:noFill/>
        </p:spPr>
      </p:pic>
    </p:spTree>
    <p:extLst>
      <p:ext uri="{BB962C8B-B14F-4D97-AF65-F5344CB8AC3E}">
        <p14:creationId xmlns:p14="http://schemas.microsoft.com/office/powerpoint/2010/main" val="3004885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Nations Nord-Est (HNAI, vol. 1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5359" y="0"/>
            <a:ext cx="4428641" cy="6858000"/>
          </a:xfrm>
          <a:prstGeom prst="rect">
            <a:avLst/>
          </a:prstGeom>
        </p:spPr>
      </p:pic>
      <p:sp>
        <p:nvSpPr>
          <p:cNvPr id="3" name="ZoneTexte 2"/>
          <p:cNvSpPr txBox="1"/>
          <p:nvPr/>
        </p:nvSpPr>
        <p:spPr>
          <a:xfrm>
            <a:off x="507169" y="5491585"/>
            <a:ext cx="3717953" cy="1200329"/>
          </a:xfrm>
          <a:prstGeom prst="rect">
            <a:avLst/>
          </a:prstGeom>
          <a:noFill/>
        </p:spPr>
        <p:txBody>
          <a:bodyPr wrap="square" rtlCol="0">
            <a:spAutoFit/>
          </a:bodyPr>
          <a:lstStyle/>
          <a:p>
            <a:r>
              <a:rPr lang="fr-FR" dirty="0"/>
              <a:t>« Key to Tribal </a:t>
            </a:r>
            <a:r>
              <a:rPr lang="fr-FR" dirty="0" err="1"/>
              <a:t>Territories</a:t>
            </a:r>
            <a:r>
              <a:rPr lang="fr-FR" dirty="0"/>
              <a:t> », dans </a:t>
            </a:r>
            <a:r>
              <a:rPr lang="fr-FR" i="1" dirty="0" err="1"/>
              <a:t>Handbook</a:t>
            </a:r>
            <a:r>
              <a:rPr lang="fr-FR" i="1" dirty="0"/>
              <a:t> of </a:t>
            </a:r>
            <a:r>
              <a:rPr lang="fr-FR" i="1" dirty="0" err="1"/>
              <a:t>North</a:t>
            </a:r>
            <a:r>
              <a:rPr lang="fr-FR" i="1" dirty="0"/>
              <a:t> American </a:t>
            </a:r>
            <a:r>
              <a:rPr lang="fr-FR" i="1" dirty="0" err="1"/>
              <a:t>Indians</a:t>
            </a:r>
            <a:r>
              <a:rPr lang="fr-FR" dirty="0"/>
              <a:t>, Washington, </a:t>
            </a:r>
            <a:r>
              <a:rPr lang="fr-FR" dirty="0" err="1"/>
              <a:t>Smithsonian</a:t>
            </a:r>
            <a:r>
              <a:rPr lang="fr-FR" dirty="0"/>
              <a:t> Institution, vol. 15 « </a:t>
            </a:r>
            <a:r>
              <a:rPr lang="fr-FR" dirty="0" err="1"/>
              <a:t>Northeast</a:t>
            </a:r>
            <a:r>
              <a:rPr lang="fr-FR" dirty="0"/>
              <a:t> ».</a:t>
            </a:r>
          </a:p>
        </p:txBody>
      </p:sp>
    </p:spTree>
    <p:extLst>
      <p:ext uri="{BB962C8B-B14F-4D97-AF65-F5344CB8AC3E}">
        <p14:creationId xmlns:p14="http://schemas.microsoft.com/office/powerpoint/2010/main" val="1941411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Nations Subarctique (HNAI, vol. 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995" y="1"/>
            <a:ext cx="7053005" cy="6816137"/>
          </a:xfrm>
          <a:prstGeom prst="rect">
            <a:avLst/>
          </a:prstGeom>
        </p:spPr>
      </p:pic>
      <p:sp>
        <p:nvSpPr>
          <p:cNvPr id="2" name="ZoneTexte 1"/>
          <p:cNvSpPr txBox="1"/>
          <p:nvPr/>
        </p:nvSpPr>
        <p:spPr>
          <a:xfrm>
            <a:off x="0" y="3645995"/>
            <a:ext cx="2088137" cy="2862323"/>
          </a:xfrm>
          <a:prstGeom prst="rect">
            <a:avLst/>
          </a:prstGeom>
          <a:noFill/>
        </p:spPr>
        <p:txBody>
          <a:bodyPr wrap="square" rtlCol="0">
            <a:spAutoFit/>
          </a:bodyPr>
          <a:lstStyle/>
          <a:p>
            <a:r>
              <a:rPr lang="fr-FR" dirty="0"/>
              <a:t>« Key to Tribal </a:t>
            </a:r>
            <a:r>
              <a:rPr lang="fr-FR" dirty="0" err="1"/>
              <a:t>Territories</a:t>
            </a:r>
            <a:r>
              <a:rPr lang="fr-FR" dirty="0"/>
              <a:t> », dans </a:t>
            </a:r>
            <a:r>
              <a:rPr lang="fr-FR" i="1" dirty="0" err="1"/>
              <a:t>Handbook</a:t>
            </a:r>
            <a:r>
              <a:rPr lang="fr-FR" i="1" dirty="0"/>
              <a:t> of </a:t>
            </a:r>
            <a:r>
              <a:rPr lang="fr-FR" i="1" dirty="0" err="1"/>
              <a:t>North</a:t>
            </a:r>
            <a:r>
              <a:rPr lang="fr-FR" i="1" dirty="0"/>
              <a:t> American </a:t>
            </a:r>
            <a:r>
              <a:rPr lang="fr-FR" i="1" dirty="0" err="1"/>
              <a:t>Indians</a:t>
            </a:r>
            <a:r>
              <a:rPr lang="fr-FR" dirty="0"/>
              <a:t>, Washington, </a:t>
            </a:r>
            <a:r>
              <a:rPr lang="fr-FR" dirty="0" err="1"/>
              <a:t>Smithsonian</a:t>
            </a:r>
            <a:r>
              <a:rPr lang="fr-FR" dirty="0"/>
              <a:t> Institution, vol. 6 « </a:t>
            </a:r>
            <a:r>
              <a:rPr lang="fr-FR" dirty="0" err="1"/>
              <a:t>Subarctic</a:t>
            </a:r>
            <a:r>
              <a:rPr lang="fr-FR" dirty="0"/>
              <a:t> ».</a:t>
            </a:r>
          </a:p>
          <a:p>
            <a:endParaRPr lang="fr-FR" dirty="0"/>
          </a:p>
        </p:txBody>
      </p:sp>
    </p:spTree>
    <p:extLst>
      <p:ext uri="{BB962C8B-B14F-4D97-AF65-F5344CB8AC3E}">
        <p14:creationId xmlns:p14="http://schemas.microsoft.com/office/powerpoint/2010/main" val="3788208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Nations Plaines (HNAI, vol. 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209" y="0"/>
            <a:ext cx="4617791" cy="6858000"/>
          </a:xfrm>
          <a:prstGeom prst="rect">
            <a:avLst/>
          </a:prstGeom>
        </p:spPr>
      </p:pic>
      <p:pic>
        <p:nvPicPr>
          <p:cNvPr id="5" name="Image 4" descr="Nations Plateau (HNAI, vol. 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534349" cy="6858000"/>
          </a:xfrm>
          <a:prstGeom prst="rect">
            <a:avLst/>
          </a:prstGeom>
        </p:spPr>
      </p:pic>
    </p:spTree>
    <p:extLst>
      <p:ext uri="{BB962C8B-B14F-4D97-AF65-F5344CB8AC3E}">
        <p14:creationId xmlns:p14="http://schemas.microsoft.com/office/powerpoint/2010/main" val="2316098802"/>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elle">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Saddle">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Selle.thmx</Template>
  <TotalTime>891</TotalTime>
  <Words>2408</Words>
  <Application>Microsoft Macintosh PowerPoint</Application>
  <PresentationFormat>Affichage à l'écran (4:3)</PresentationFormat>
  <Paragraphs>87</Paragraphs>
  <Slides>28</Slides>
  <Notes>0</Notes>
  <HiddenSlides>0</HiddenSlides>
  <MMClips>0</MMClips>
  <ScaleCrop>false</ScaleCrop>
  <HeadingPairs>
    <vt:vector size="8" baseType="variant">
      <vt:variant>
        <vt:lpstr>Polices utilisées</vt:lpstr>
      </vt:variant>
      <vt:variant>
        <vt:i4>3</vt:i4>
      </vt:variant>
      <vt:variant>
        <vt:lpstr>Thème</vt:lpstr>
      </vt:variant>
      <vt:variant>
        <vt:i4>1</vt:i4>
      </vt:variant>
      <vt:variant>
        <vt:lpstr>Serveurs OLE incorporés</vt:lpstr>
      </vt:variant>
      <vt:variant>
        <vt:i4>1</vt:i4>
      </vt:variant>
      <vt:variant>
        <vt:lpstr>Titres des diapositives</vt:lpstr>
      </vt:variant>
      <vt:variant>
        <vt:i4>28</vt:i4>
      </vt:variant>
    </vt:vector>
  </HeadingPairs>
  <TitlesOfParts>
    <vt:vector size="33" baseType="lpstr">
      <vt:lpstr>Arial</vt:lpstr>
      <vt:lpstr>Book Antiqua</vt:lpstr>
      <vt:lpstr>Wingdings 2</vt:lpstr>
      <vt:lpstr>Selle</vt:lpstr>
      <vt:lpstr>Document</vt:lpstr>
      <vt:lpstr>1ère séance L’Autochtonie : l’identité autochtone en question</vt:lpstr>
      <vt:lpstr>Présentation PowerPoint</vt:lpstr>
      <vt:lpstr>Être « indien » en 2018</vt:lpstr>
      <vt:lpstr>Les principaux groupes culturels</vt:lpstr>
      <vt:lpstr>Les principaux groupes culturels</vt:lpstr>
      <vt:lpstr>Présentation PowerPoint</vt:lpstr>
      <vt:lpstr>Présentation PowerPoint</vt:lpstr>
      <vt:lpstr>Présentation PowerPoint</vt:lpstr>
      <vt:lpstr>Présentation PowerPoint</vt:lpstr>
      <vt:lpstr>Présentation PowerPoint</vt:lpstr>
      <vt:lpstr>Le statut des Autochtones en Nouvelle-France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 domiciliés » de la vallée du St-Laurent</vt:lpstr>
      <vt:lpstr>Présentation PowerPoint</vt:lpstr>
      <vt:lpstr>L’identité autochtone sous le Régime britannique</vt:lpstr>
      <vt:lpstr>La situation des Gill à Odanak</vt:lpstr>
      <vt:lpstr>Le point de vue autochtone</vt:lpstr>
      <vt:lpstr>Présentation PowerPoint</vt:lpstr>
      <vt:lpstr>Des autochtones intégrés, mais qui veulent demeurer différents</vt:lpstr>
      <vt:lpstr>Les demandes pour demeurer « mineurs »</vt:lpstr>
      <vt:lpstr>Le régime canadien et l’invention de « l’Autochtone »</vt:lpstr>
    </vt:vector>
  </TitlesOfParts>
  <Company>Université du Québec à Rimouski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1ère séance L’Autochtonie : l’identité autochtone en question</dc:title>
  <dc:creator>Maxime Gohier</dc:creator>
  <cp:lastModifiedBy>Gohier Maxime</cp:lastModifiedBy>
  <cp:revision>22</cp:revision>
  <dcterms:created xsi:type="dcterms:W3CDTF">2018-11-07T10:49:57Z</dcterms:created>
  <dcterms:modified xsi:type="dcterms:W3CDTF">2019-11-26T21:05:29Z</dcterms:modified>
</cp:coreProperties>
</file>